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678" y="8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429314" y="-1904999"/>
            <a:ext cx="5714857" cy="5715000"/>
          </a:xfrm>
          <a:prstGeom prst="roundRect">
            <a:avLst>
              <a:gd name="adj" fmla="val 50000"/>
            </a:avLst>
          </a:prstGeom>
          <a:solidFill>
            <a:srgbClr val="1E3A8A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-952476" y="4000500"/>
            <a:ext cx="3809904" cy="3809999"/>
          </a:xfrm>
          <a:prstGeom prst="roundRect">
            <a:avLst>
              <a:gd name="adj" fmla="val 50000"/>
            </a:avLst>
          </a:prstGeom>
          <a:solidFill>
            <a:srgbClr val="7C3AED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761980" y="1495424"/>
            <a:ext cx="761980" cy="57150"/>
          </a:xfrm>
          <a:prstGeom prst="roundRect">
            <a:avLst>
              <a:gd name="adj" fmla="val 10000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761980" y="1857375"/>
            <a:ext cx="5714857" cy="13620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4615"/>
              </a:lnSpc>
              <a:spcBef>
                <a:spcPts val="0"/>
              </a:spcBef>
              <a:spcAft>
                <a:spcPts val="1560"/>
              </a:spcAft>
            </a:pPr>
            <a:r>
              <a:rPr sz="4066" b="1">
                <a:solidFill>
                  <a:srgbClr val="1E3A8A"/>
                </a:solidFill>
                <a:latin typeface="Inter"/>
              </a:rPr>
              <a:t> Construction</a:t>
            </a:r>
            <a:r>
              <a:rPr sz="1104"/>
              <a:t>
</a:t>
            </a:r>
            <a:r>
              <a:rPr sz="4066" b="1">
                <a:solidFill>
                  <a:srgbClr val="1E3A8A"/>
                </a:solidFill>
                <a:latin typeface="Inter"/>
              </a:rPr>
              <a:t> </a:t>
            </a:r>
            <a:r>
              <a:rPr sz="4066" b="1">
                <a:solidFill>
                  <a:srgbClr val="7C3AED"/>
                </a:solidFill>
                <a:latin typeface="Inter"/>
              </a:rPr>
              <a:t>Safety Monitoring</a:t>
            </a:r>
            <a:r>
              <a:rPr sz="4066" b="1">
                <a:solidFill>
                  <a:srgbClr val="1E3A8A"/>
                </a:solidFill>
                <a:latin typeface="Inter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1980" y="3448049"/>
            <a:ext cx="5714857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2600"/>
              </a:spcAft>
            </a:pPr>
            <a:r>
              <a:rPr sz="1674" b="0" dirty="0">
                <a:solidFill>
                  <a:srgbClr val="64748B"/>
                </a:solidFill>
                <a:latin typeface="Inter"/>
              </a:rPr>
              <a:t>AI-Powered PPE Compliance Detection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1980" y="4229100"/>
            <a:ext cx="4762380" cy="1143000"/>
          </a:xfrm>
          <a:prstGeom prst="roundRect">
            <a:avLst>
              <a:gd name="adj" fmla="val 0"/>
            </a:avLst>
          </a:prstGeom>
          <a:solidFill>
            <a:srgbClr val="1E3A8A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 Same Side Corner Rectangle 7"/>
          <p:cNvSpPr/>
          <p:nvPr/>
        </p:nvSpPr>
        <p:spPr>
          <a:xfrm rot="16200000">
            <a:off x="256520" y="4734560"/>
            <a:ext cx="11430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028674" y="4419600"/>
            <a:ext cx="4267093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390"/>
              </a:spcAft>
            </a:pPr>
            <a:r>
              <a:rPr sz="1016" b="1">
                <a:solidFill>
                  <a:srgbClr val="1E3A8A"/>
                </a:solidFill>
                <a:latin typeface="Inter"/>
              </a:rPr>
              <a:t>Deep Learning for Workplace Safety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674" y="4714875"/>
            <a:ext cx="4267093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897" b="0">
                <a:solidFill>
                  <a:srgbClr val="475569"/>
                </a:solidFill>
                <a:latin typeface="Inter"/>
              </a:rPr>
              <a:t>Automated detection of safety helmets and reflective vests using YOLO models to protect construction workers.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238819" y="1333500"/>
            <a:ext cx="4190895" cy="419099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8255">
            <a:solidFill>
              <a:srgbClr val="1E3A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6743700"/>
            <a:ext cx="4876678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876678" y="6743700"/>
            <a:ext cx="3657508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534186" y="6743700"/>
            <a:ext cx="3657508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ADB981-618C-2C40-833A-D608C85D94E5}"/>
              </a:ext>
            </a:extLst>
          </p:cNvPr>
          <p:cNvSpPr txBox="1"/>
          <p:nvPr/>
        </p:nvSpPr>
        <p:spPr>
          <a:xfrm>
            <a:off x="7238819" y="5630732"/>
            <a:ext cx="4585230" cy="42716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2600"/>
              </a:spcAft>
            </a:pPr>
            <a:r>
              <a:rPr lang="en-US" sz="1674" b="0" dirty="0">
                <a:solidFill>
                  <a:srgbClr val="64748B"/>
                </a:solidFill>
                <a:latin typeface="Inter"/>
              </a:rPr>
              <a:t>Mohamed Ibrahim 236671 | Shahd Ahmed 233341</a:t>
            </a:r>
            <a:endParaRPr sz="1674" b="0" dirty="0">
              <a:solidFill>
                <a:srgbClr val="64748B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571500"/>
            <a:ext cx="6505412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650"/>
              </a:spcAft>
            </a:pPr>
            <a:r>
              <a:rPr sz="777" b="1">
                <a:solidFill>
                  <a:srgbClr val="06B6D4"/>
                </a:solidFill>
                <a:latin typeface="Inter"/>
              </a:rPr>
              <a:t>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33" y="857250"/>
            <a:ext cx="6505412" cy="4381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90"/>
              </a:lnSpc>
              <a:spcBef>
                <a:spcPts val="0"/>
              </a:spcBef>
              <a:spcAft>
                <a:spcPts val="1560"/>
              </a:spcAft>
            </a:pPr>
            <a:r>
              <a:rPr sz="2511" b="1">
                <a:solidFill>
                  <a:srgbClr val="1E3A8A"/>
                </a:solidFill>
                <a:latin typeface="Inter"/>
              </a:rPr>
              <a:t>Dataset Overview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523999"/>
            <a:ext cx="6505412" cy="523874"/>
          </a:xfrm>
          <a:prstGeom prst="roundRect">
            <a:avLst>
              <a:gd name="adj" fmla="val 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470836" y="1719896"/>
            <a:ext cx="5238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95327" y="1676400"/>
            <a:ext cx="6086322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7" b="0">
                <a:solidFill>
                  <a:srgbClr val="334155"/>
                </a:solidFill>
                <a:latin typeface="Inter"/>
              </a:rPr>
              <a:t> Source: </a:t>
            </a:r>
            <a:r>
              <a:rPr sz="897" b="1">
                <a:solidFill>
                  <a:srgbClr val="06B6D4"/>
                </a:solidFill>
                <a:latin typeface="Inter"/>
              </a:rPr>
              <a:t>Kaggle (Roboflow)</a:t>
            </a:r>
            <a:r>
              <a:rPr sz="897" b="0">
                <a:solidFill>
                  <a:srgbClr val="334155"/>
                </a:solidFill>
                <a:latin typeface="Inter"/>
              </a:rPr>
              <a:t> by Sanyal (2022)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733" y="2305049"/>
            <a:ext cx="650541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117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1076" b="1">
                <a:solidFill>
                  <a:srgbClr val="1F2937"/>
                </a:solidFill>
                <a:latin typeface="Inter"/>
              </a:rPr>
              <a:t> 11 PPE Classes 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2352675"/>
            <a:ext cx="190495" cy="17145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66733" y="2733674"/>
            <a:ext cx="2095447" cy="447675"/>
          </a:xfrm>
          <a:prstGeom prst="roundRect">
            <a:avLst>
              <a:gd name="adj" fmla="val 3404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66733" y="2733674"/>
            <a:ext cx="2095447" cy="4476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sz="1104" dirty="0"/>
              <a:t>  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Helmet </a:t>
            </a:r>
            <a:r>
              <a:rPr sz="657" b="1" dirty="0">
                <a:solidFill>
                  <a:srgbClr val="1E3A8A"/>
                </a:solidFill>
                <a:latin typeface="Inter"/>
              </a:rPr>
              <a:t>✓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333566" y="2838450"/>
            <a:ext cx="276218" cy="238124"/>
          </a:xfrm>
          <a:prstGeom prst="roundRect">
            <a:avLst>
              <a:gd name="adj" fmla="val 32000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2876478" y="2733674"/>
            <a:ext cx="2095447" cy="447675"/>
          </a:xfrm>
          <a:prstGeom prst="roundRect">
            <a:avLst>
              <a:gd name="adj" fmla="val 3404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2876478" y="2733674"/>
            <a:ext cx="2095447" cy="4476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837" b="0">
                <a:solidFill>
                  <a:srgbClr val="334155"/>
                </a:solidFill>
                <a:latin typeface="Inter"/>
              </a:rPr>
              <a:t> Gloves </a:t>
            </a:r>
            <a:r>
              <a:rPr sz="657" b="1">
                <a:solidFill>
                  <a:srgbClr val="1E3A8A"/>
                </a:solidFill>
                <a:latin typeface="Inter"/>
              </a:rPr>
              <a:t>✓</a:t>
            </a:r>
            <a:r>
              <a:rPr sz="837" b="0">
                <a:solidFill>
                  <a:srgbClr val="334155"/>
                </a:solidFill>
                <a:latin typeface="Inter"/>
              </a:rPr>
              <a:t>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543311" y="2838450"/>
            <a:ext cx="276218" cy="238124"/>
          </a:xfrm>
          <a:prstGeom prst="roundRect">
            <a:avLst>
              <a:gd name="adj" fmla="val 32000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5076698" y="2733674"/>
            <a:ext cx="2095447" cy="447675"/>
          </a:xfrm>
          <a:prstGeom prst="roundRect">
            <a:avLst>
              <a:gd name="adj" fmla="val 3404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5076698" y="2733674"/>
            <a:ext cx="2095447" cy="4476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837" b="0">
                <a:solidFill>
                  <a:srgbClr val="334155"/>
                </a:solidFill>
                <a:latin typeface="Inter"/>
              </a:rPr>
              <a:t> Vest </a:t>
            </a:r>
            <a:r>
              <a:rPr sz="657" b="1">
                <a:solidFill>
                  <a:srgbClr val="1E3A8A"/>
                </a:solidFill>
                <a:latin typeface="Inter"/>
              </a:rPr>
              <a:t>✓</a:t>
            </a:r>
            <a:r>
              <a:rPr sz="837" b="0">
                <a:solidFill>
                  <a:srgbClr val="334155"/>
                </a:solidFill>
                <a:latin typeface="Inter"/>
              </a:rPr>
              <a:t>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743531" y="2838450"/>
            <a:ext cx="276218" cy="238124"/>
          </a:xfrm>
          <a:prstGeom prst="roundRect">
            <a:avLst>
              <a:gd name="adj" fmla="val 32000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666733" y="3295650"/>
            <a:ext cx="2095447" cy="447675"/>
          </a:xfrm>
          <a:prstGeom prst="roundRect">
            <a:avLst>
              <a:gd name="adj" fmla="val 3404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666733" y="3295650"/>
            <a:ext cx="2095447" cy="4476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837" b="0">
                <a:solidFill>
                  <a:srgbClr val="334155"/>
                </a:solidFill>
                <a:latin typeface="Inter"/>
              </a:rPr>
              <a:t> Boots </a:t>
            </a:r>
            <a:r>
              <a:rPr sz="657" b="1">
                <a:solidFill>
                  <a:srgbClr val="1E3A8A"/>
                </a:solidFill>
                <a:latin typeface="Inter"/>
              </a:rPr>
              <a:t>✓</a:t>
            </a:r>
            <a:r>
              <a:rPr sz="837" b="0">
                <a:solidFill>
                  <a:srgbClr val="334155"/>
                </a:solidFill>
                <a:latin typeface="Inter"/>
              </a:rPr>
              <a:t> 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333566" y="3400425"/>
            <a:ext cx="276218" cy="238124"/>
          </a:xfrm>
          <a:prstGeom prst="roundRect">
            <a:avLst>
              <a:gd name="adj" fmla="val 32000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2876478" y="3295650"/>
            <a:ext cx="2095447" cy="447675"/>
          </a:xfrm>
          <a:prstGeom prst="roundRect">
            <a:avLst>
              <a:gd name="adj" fmla="val 3404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2876478" y="3295650"/>
            <a:ext cx="2095447" cy="4476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837" b="0">
                <a:solidFill>
                  <a:srgbClr val="334155"/>
                </a:solidFill>
                <a:latin typeface="Inter"/>
              </a:rPr>
              <a:t> Goggles </a:t>
            </a:r>
            <a:r>
              <a:rPr sz="657" b="1">
                <a:solidFill>
                  <a:srgbClr val="1E3A8A"/>
                </a:solidFill>
                <a:latin typeface="Inter"/>
              </a:rPr>
              <a:t>✓</a:t>
            </a:r>
            <a:r>
              <a:rPr sz="837" b="0">
                <a:solidFill>
                  <a:srgbClr val="334155"/>
                </a:solidFill>
                <a:latin typeface="Inter"/>
              </a:rPr>
              <a:t> 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543311" y="3400425"/>
            <a:ext cx="276218" cy="238124"/>
          </a:xfrm>
          <a:prstGeom prst="roundRect">
            <a:avLst>
              <a:gd name="adj" fmla="val 32000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5076698" y="3295650"/>
            <a:ext cx="2095447" cy="447675"/>
          </a:xfrm>
          <a:prstGeom prst="roundRect">
            <a:avLst>
              <a:gd name="adj" fmla="val 3404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5076698" y="3295650"/>
            <a:ext cx="2095447" cy="4476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sz="1104" dirty="0"/>
              <a:t>  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Person 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66733" y="3848099"/>
            <a:ext cx="2095447" cy="447675"/>
          </a:xfrm>
          <a:prstGeom prst="roundRect">
            <a:avLst>
              <a:gd name="adj" fmla="val 3404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666733" y="3930519"/>
            <a:ext cx="920380" cy="28283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sz="1104" dirty="0"/>
              <a:t>  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lang="en-US" sz="837" b="0" dirty="0">
                <a:solidFill>
                  <a:srgbClr val="334155"/>
                </a:solidFill>
                <a:latin typeface="Inter"/>
              </a:rPr>
              <a:t>   </a:t>
            </a:r>
            <a:r>
              <a:rPr sz="837" b="0" dirty="0" err="1">
                <a:solidFill>
                  <a:srgbClr val="334155"/>
                </a:solidFill>
                <a:latin typeface="Inter"/>
              </a:rPr>
              <a:t>no_helmet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sz="657" b="1" dirty="0">
                <a:solidFill>
                  <a:srgbClr val="DC2626"/>
                </a:solidFill>
                <a:latin typeface="Inter"/>
              </a:rPr>
              <a:t>✗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41" y="4010024"/>
            <a:ext cx="95247" cy="123824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2333566" y="3952874"/>
            <a:ext cx="276218" cy="238124"/>
          </a:xfrm>
          <a:prstGeom prst="roundRect">
            <a:avLst>
              <a:gd name="adj" fmla="val 32000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ounded Rectangle 35"/>
          <p:cNvSpPr/>
          <p:nvPr/>
        </p:nvSpPr>
        <p:spPr>
          <a:xfrm>
            <a:off x="2876478" y="3848099"/>
            <a:ext cx="2095447" cy="447675"/>
          </a:xfrm>
          <a:prstGeom prst="roundRect">
            <a:avLst>
              <a:gd name="adj" fmla="val 3404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2876478" y="3930519"/>
            <a:ext cx="901144" cy="28283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sz="1104" dirty="0"/>
              <a:t>  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lang="en-US" sz="837" b="0" dirty="0">
                <a:solidFill>
                  <a:srgbClr val="334155"/>
                </a:solidFill>
                <a:latin typeface="Inter"/>
              </a:rPr>
              <a:t>   </a:t>
            </a:r>
            <a:r>
              <a:rPr sz="837" b="0" dirty="0" err="1">
                <a:solidFill>
                  <a:srgbClr val="334155"/>
                </a:solidFill>
                <a:latin typeface="Inter"/>
              </a:rPr>
              <a:t>no_goggle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sz="657" b="1" dirty="0">
                <a:solidFill>
                  <a:srgbClr val="DC2626"/>
                </a:solidFill>
                <a:latin typeface="Inter"/>
              </a:rPr>
              <a:t>✗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824" y="4010024"/>
            <a:ext cx="95247" cy="123824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4543311" y="3952874"/>
            <a:ext cx="276218" cy="238124"/>
          </a:xfrm>
          <a:prstGeom prst="roundRect">
            <a:avLst>
              <a:gd name="adj" fmla="val 32000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Rounded Rectangle 39"/>
          <p:cNvSpPr/>
          <p:nvPr/>
        </p:nvSpPr>
        <p:spPr>
          <a:xfrm>
            <a:off x="5076698" y="3848099"/>
            <a:ext cx="2095447" cy="447675"/>
          </a:xfrm>
          <a:prstGeom prst="roundRect">
            <a:avLst>
              <a:gd name="adj" fmla="val 3404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5076698" y="3930519"/>
            <a:ext cx="888320" cy="28283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sz="1104" dirty="0"/>
              <a:t>  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lang="en-US" sz="837" b="0" dirty="0">
                <a:solidFill>
                  <a:srgbClr val="334155"/>
                </a:solidFill>
                <a:latin typeface="Inter"/>
              </a:rPr>
              <a:t>   </a:t>
            </a:r>
            <a:r>
              <a:rPr sz="837" b="0" dirty="0" err="1">
                <a:solidFill>
                  <a:srgbClr val="334155"/>
                </a:solidFill>
                <a:latin typeface="Inter"/>
              </a:rPr>
              <a:t>no_gloves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sz="657" b="1" dirty="0">
                <a:solidFill>
                  <a:srgbClr val="DC2626"/>
                </a:solidFill>
                <a:latin typeface="Inter"/>
              </a:rPr>
              <a:t>✗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569" y="4010024"/>
            <a:ext cx="95247" cy="123824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6743531" y="3952874"/>
            <a:ext cx="276218" cy="238124"/>
          </a:xfrm>
          <a:prstGeom prst="roundRect">
            <a:avLst>
              <a:gd name="adj" fmla="val 32000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Rounded Rectangle 43"/>
          <p:cNvSpPr/>
          <p:nvPr/>
        </p:nvSpPr>
        <p:spPr>
          <a:xfrm>
            <a:off x="666733" y="4410074"/>
            <a:ext cx="2095447" cy="447675"/>
          </a:xfrm>
          <a:prstGeom prst="roundRect">
            <a:avLst>
              <a:gd name="adj" fmla="val 3404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TextBox 44"/>
          <p:cNvSpPr txBox="1"/>
          <p:nvPr/>
        </p:nvSpPr>
        <p:spPr>
          <a:xfrm>
            <a:off x="666733" y="4492494"/>
            <a:ext cx="859466" cy="28283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sz="1104" dirty="0"/>
              <a:t>  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lang="en-US" sz="837" b="0" dirty="0">
                <a:solidFill>
                  <a:srgbClr val="334155"/>
                </a:solidFill>
                <a:latin typeface="Inter"/>
              </a:rPr>
              <a:t>   </a:t>
            </a:r>
            <a:r>
              <a:rPr sz="837" b="0" dirty="0" err="1">
                <a:solidFill>
                  <a:srgbClr val="334155"/>
                </a:solidFill>
                <a:latin typeface="Inter"/>
              </a:rPr>
              <a:t>no_boots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sz="657" b="1" dirty="0">
                <a:solidFill>
                  <a:srgbClr val="DC2626"/>
                </a:solidFill>
                <a:latin typeface="Inter"/>
              </a:rPr>
              <a:t>✗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04" y="4562475"/>
            <a:ext cx="95247" cy="123824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2333566" y="4514850"/>
            <a:ext cx="276218" cy="238124"/>
          </a:xfrm>
          <a:prstGeom prst="roundRect">
            <a:avLst>
              <a:gd name="adj" fmla="val 32000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Rounded Rectangle 47"/>
          <p:cNvSpPr/>
          <p:nvPr/>
        </p:nvSpPr>
        <p:spPr>
          <a:xfrm>
            <a:off x="2876478" y="4410074"/>
            <a:ext cx="2095447" cy="447675"/>
          </a:xfrm>
          <a:prstGeom prst="roundRect">
            <a:avLst>
              <a:gd name="adj" fmla="val 3404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TextBox 48"/>
          <p:cNvSpPr txBox="1"/>
          <p:nvPr/>
        </p:nvSpPr>
        <p:spPr>
          <a:xfrm>
            <a:off x="2876478" y="4492494"/>
            <a:ext cx="577338" cy="28283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sz="1104" dirty="0"/>
              <a:t>  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 </a:t>
            </a:r>
            <a:r>
              <a:rPr lang="en-US" sz="837" b="0" dirty="0">
                <a:solidFill>
                  <a:srgbClr val="334155"/>
                </a:solidFill>
                <a:latin typeface="Inter"/>
              </a:rPr>
              <a:t>   </a:t>
            </a:r>
            <a:r>
              <a:rPr sz="837" b="0" dirty="0">
                <a:solidFill>
                  <a:srgbClr val="334155"/>
                </a:solidFill>
                <a:latin typeface="Inter"/>
              </a:rPr>
              <a:t>none </a:t>
            </a: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824" y="4562475"/>
            <a:ext cx="104772" cy="123824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666733" y="5076825"/>
            <a:ext cx="3171745" cy="1009649"/>
          </a:xfrm>
          <a:prstGeom prst="roundRect">
            <a:avLst>
              <a:gd name="adj" fmla="val 18867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654" y="5238749"/>
            <a:ext cx="2847903" cy="2286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28654" y="5543550"/>
            <a:ext cx="2847903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777" b="1">
                <a:solidFill>
                  <a:srgbClr val="334155"/>
                </a:solidFill>
                <a:latin typeface="Inter"/>
              </a:rPr>
              <a:t>YOLO Format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28654" y="5753099"/>
            <a:ext cx="2847903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17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64748B"/>
                </a:solidFill>
                <a:latin typeface="Inter"/>
              </a:rPr>
              <a:t>Labels + .txt files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3990875" y="5076825"/>
            <a:ext cx="3171745" cy="1009649"/>
          </a:xfrm>
          <a:prstGeom prst="roundRect">
            <a:avLst>
              <a:gd name="adj" fmla="val 18867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2796" y="5238749"/>
            <a:ext cx="2847903" cy="2286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152796" y="5543550"/>
            <a:ext cx="2847903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777" b="1">
                <a:solidFill>
                  <a:srgbClr val="334155"/>
                </a:solidFill>
                <a:latin typeface="Inter"/>
              </a:rPr>
              <a:t>Data Split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152796" y="5753099"/>
            <a:ext cx="2847903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170"/>
              </a:lnSpc>
              <a:spcBef>
                <a:spcPts val="130"/>
              </a:spcBef>
              <a:spcAft>
                <a:spcPts val="0"/>
              </a:spcAft>
            </a:pPr>
            <a:r>
              <a:rPr sz="717" b="0">
                <a:solidFill>
                  <a:srgbClr val="64748B"/>
                </a:solidFill>
                <a:latin typeface="Inter"/>
              </a:rPr>
              <a:t>Train / Val / Test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638859" y="0"/>
            <a:ext cx="4552836" cy="6858000"/>
          </a:xfrm>
          <a:prstGeom prst="rect">
            <a:avLst/>
          </a:prstGeom>
          <a:gradFill rotWithShape="1">
            <a:gsLst>
              <a:gs pos="0">
                <a:srgbClr val="1E3A8A">
                  <a:alpha val="3000"/>
                </a:srgbClr>
              </a:gs>
              <a:gs pos="100000">
                <a:srgbClr val="7C3AED">
                  <a:alpha val="3000"/>
                </a:srgbClr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0" name="Rounded Rectangle 59"/>
          <p:cNvSpPr/>
          <p:nvPr/>
        </p:nvSpPr>
        <p:spPr>
          <a:xfrm>
            <a:off x="8019849" y="2171700"/>
            <a:ext cx="3505112" cy="218122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 w="24765">
            <a:solidFill>
              <a:srgbClr val="F8FAF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1" name="TextBox 60"/>
          <p:cNvSpPr txBox="1"/>
          <p:nvPr/>
        </p:nvSpPr>
        <p:spPr>
          <a:xfrm>
            <a:off x="8019849" y="4505325"/>
            <a:ext cx="3505112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235"/>
              </a:lnSpc>
              <a:spcBef>
                <a:spcPts val="104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Real construction scenes with labeled PPE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0" y="6743700"/>
            <a:ext cx="6095847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3" name="Rectangle 62"/>
          <p:cNvSpPr/>
          <p:nvPr/>
        </p:nvSpPr>
        <p:spPr>
          <a:xfrm>
            <a:off x="6095847" y="6743700"/>
            <a:ext cx="6095847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542925"/>
            <a:ext cx="1409664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520"/>
              </a:spcAft>
            </a:pPr>
            <a:r>
              <a:rPr sz="777" b="1">
                <a:solidFill>
                  <a:srgbClr val="06B6D4"/>
                </a:solidFill>
                <a:latin typeface="Inter"/>
              </a:rPr>
              <a:t>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33" y="809625"/>
            <a:ext cx="5495787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665"/>
              </a:lnSpc>
              <a:spcBef>
                <a:spcPts val="0"/>
              </a:spcBef>
              <a:spcAft>
                <a:spcPts val="0"/>
              </a:spcAft>
            </a:pPr>
            <a:r>
              <a:rPr sz="2272" b="1">
                <a:solidFill>
                  <a:srgbClr val="1E3A8A"/>
                </a:solidFill>
                <a:latin typeface="Inter"/>
              </a:rPr>
              <a:t>YOLO Model Selection Process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57768" y="1347789"/>
            <a:ext cx="1142971" cy="1285875"/>
          </a:xfrm>
          <a:prstGeom prst="roundRect">
            <a:avLst>
              <a:gd name="adj" fmla="val 16666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6419689" y="1566865"/>
            <a:ext cx="304792" cy="3048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C3AED"/>
              </a:gs>
              <a:gs pos="100000">
                <a:srgbClr val="9D6B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419689" y="1566865"/>
            <a:ext cx="304792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FFFFFF"/>
                </a:solidFill>
                <a:latin typeface="Inter"/>
              </a:rPr>
              <a:t>v8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9729" y="1490664"/>
            <a:ext cx="419089" cy="4572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YOLO v8n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9689" y="2005015"/>
            <a:ext cx="819129" cy="4857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Nano variant • Lightweight &amp; fast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524562" y="1347789"/>
            <a:ext cx="1285842" cy="1285875"/>
          </a:xfrm>
          <a:prstGeom prst="roundRect">
            <a:avLst>
              <a:gd name="adj" fmla="val 14814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7686483" y="1566865"/>
            <a:ext cx="304792" cy="3048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C3AED"/>
              </a:gs>
              <a:gs pos="100000">
                <a:srgbClr val="9D6B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686483" y="1566865"/>
            <a:ext cx="304792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FFFFFF"/>
                </a:solidFill>
                <a:latin typeface="Inter"/>
              </a:rPr>
              <a:t>v8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6523" y="1490664"/>
            <a:ext cx="561960" cy="4572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YOLO v8x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86483" y="2005015"/>
            <a:ext cx="962000" cy="3238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Extra large • High accuracy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57768" y="2747964"/>
            <a:ext cx="1142971" cy="1428750"/>
          </a:xfrm>
          <a:prstGeom prst="roundRect">
            <a:avLst>
              <a:gd name="adj" fmla="val 16666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6419689" y="2967039"/>
            <a:ext cx="304792" cy="3048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6B6D4"/>
              </a:gs>
              <a:gs pos="100000">
                <a:srgbClr val="28D0D8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419689" y="2967039"/>
            <a:ext cx="304792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FFFFFF"/>
                </a:solidFill>
                <a:latin typeface="Inter"/>
              </a:rPr>
              <a:t>v11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19729" y="2890839"/>
            <a:ext cx="419089" cy="4572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YOLO v11n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19689" y="3405189"/>
            <a:ext cx="819129" cy="4857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New nano • Optimized architecture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24562" y="2747964"/>
            <a:ext cx="1285842" cy="1428750"/>
          </a:xfrm>
          <a:prstGeom prst="roundRect">
            <a:avLst>
              <a:gd name="adj" fmla="val 14814"/>
            </a:avLst>
          </a:prstGeom>
          <a:gradFill rotWithShape="1">
            <a:gsLst>
              <a:gs pos="0">
                <a:srgbClr val="F0FDFA"/>
              </a:gs>
              <a:gs pos="100000">
                <a:srgbClr val="CCFBF1"/>
              </a:gs>
            </a:gsLst>
            <a:lin ang="8100000" scaled="0"/>
          </a:gradFill>
          <a:ln w="1651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7696008" y="2976564"/>
            <a:ext cx="304792" cy="3048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6B6D4"/>
              </a:gs>
              <a:gs pos="100000">
                <a:srgbClr val="28D0D8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696008" y="2976564"/>
            <a:ext cx="304792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FFFFFF"/>
                </a:solidFill>
                <a:latin typeface="Inter"/>
              </a:rPr>
              <a:t>v11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96048" y="2900365"/>
            <a:ext cx="542911" cy="4572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YOLO v11x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96008" y="3414715"/>
            <a:ext cx="942951" cy="3238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New extra large • Best overall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696008" y="3786190"/>
            <a:ext cx="942951" cy="238124"/>
          </a:xfrm>
          <a:prstGeom prst="roundRect">
            <a:avLst>
              <a:gd name="adj" fmla="val 48000"/>
            </a:avLst>
          </a:prstGeom>
          <a:gradFill rotWithShape="1">
            <a:gsLst>
              <a:gs pos="0">
                <a:srgbClr val="10B981"/>
              </a:gs>
              <a:gs pos="100000">
                <a:srgbClr val="34D399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7696008" y="3786190"/>
            <a:ext cx="942951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390"/>
              </a:spcBef>
              <a:spcAft>
                <a:spcPts val="0"/>
              </a:spcAft>
            </a:pPr>
            <a:r>
              <a:rPr sz="657" b="1">
                <a:solidFill>
                  <a:srgbClr val="FFFFFF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657" b="1">
                <a:solidFill>
                  <a:srgbClr val="FFFFFF"/>
                </a:solidFill>
                <a:latin typeface="Inter"/>
              </a:rPr>
              <a:t> SELECTED 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0305" y="3852865"/>
            <a:ext cx="114297" cy="10477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9614" y="1309688"/>
            <a:ext cx="2552636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780"/>
              </a:spcAft>
            </a:pPr>
            <a:r>
              <a:rPr sz="897" b="1">
                <a:solidFill>
                  <a:srgbClr val="1F2937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897" b="1">
                <a:solidFill>
                  <a:srgbClr val="1F2937"/>
                </a:solidFill>
                <a:latin typeface="Inter"/>
              </a:rPr>
              <a:t> Training Process </a:t>
            </a: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14" y="1347789"/>
            <a:ext cx="180970" cy="142875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909614" y="1633539"/>
            <a:ext cx="2552636" cy="533399"/>
          </a:xfrm>
          <a:prstGeom prst="roundRect">
            <a:avLst>
              <a:gd name="adj" fmla="val 28571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 Same Side Corner Rectangle 29"/>
          <p:cNvSpPr/>
          <p:nvPr/>
        </p:nvSpPr>
        <p:spPr>
          <a:xfrm rot="16200000">
            <a:off x="692445" y="1850708"/>
            <a:ext cx="533399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86" y="1747839"/>
            <a:ext cx="104772" cy="13334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52506" y="1728788"/>
            <a:ext cx="2095447" cy="3429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374151"/>
                </a:solidFill>
                <a:latin typeface="Inter"/>
              </a:rPr>
              <a:t>Configured YAML with dataset paths and class names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09614" y="2252664"/>
            <a:ext cx="2552636" cy="533399"/>
          </a:xfrm>
          <a:prstGeom prst="roundRect">
            <a:avLst>
              <a:gd name="adj" fmla="val 28571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 Same Side Corner Rectangle 33"/>
          <p:cNvSpPr/>
          <p:nvPr/>
        </p:nvSpPr>
        <p:spPr>
          <a:xfrm rot="16200000">
            <a:off x="692445" y="2469833"/>
            <a:ext cx="533399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486" y="2366964"/>
            <a:ext cx="133346" cy="13334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281080" y="2347914"/>
            <a:ext cx="2066873" cy="3429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374151"/>
                </a:solidFill>
                <a:latin typeface="Inter"/>
              </a:rPr>
              <a:t>Set hyperparameters: epochs, batch size, image size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09614" y="2862264"/>
            <a:ext cx="2552636" cy="533399"/>
          </a:xfrm>
          <a:prstGeom prst="roundRect">
            <a:avLst>
              <a:gd name="adj" fmla="val 28571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Round Same Side Corner Rectangle 37"/>
          <p:cNvSpPr/>
          <p:nvPr/>
        </p:nvSpPr>
        <p:spPr>
          <a:xfrm rot="16200000">
            <a:off x="692445" y="3079433"/>
            <a:ext cx="533399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2486" y="2976564"/>
            <a:ext cx="133346" cy="1333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281080" y="2957513"/>
            <a:ext cx="2066873" cy="3429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374151"/>
                </a:solidFill>
                <a:latin typeface="Inter"/>
              </a:rPr>
              <a:t>Monitored metrics: loss, precision, recall, mAP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09614" y="3557588"/>
            <a:ext cx="2552636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780"/>
              </a:spcAft>
            </a:pPr>
            <a:r>
              <a:rPr sz="897" b="1">
                <a:solidFill>
                  <a:srgbClr val="1F2937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897" b="1">
                <a:solidFill>
                  <a:srgbClr val="1F2937"/>
                </a:solidFill>
                <a:latin typeface="Inter"/>
              </a:rPr>
              <a:t> Selection Criteria 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9614" y="3586163"/>
            <a:ext cx="123821" cy="142875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909614" y="3881439"/>
            <a:ext cx="752456" cy="285750"/>
          </a:xfrm>
          <a:prstGeom prst="roundRect">
            <a:avLst>
              <a:gd name="adj" fmla="val 40000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909614" y="3881439"/>
            <a:ext cx="75245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390"/>
              </a:spcAft>
            </a:pPr>
            <a:r>
              <a:rPr sz="717" b="1">
                <a:solidFill>
                  <a:srgbClr val="7C3AED"/>
                </a:solidFill>
                <a:latin typeface="Inter"/>
              </a:rPr>
              <a:t>Accuracy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785893" y="3881439"/>
            <a:ext cx="581010" cy="285750"/>
          </a:xfrm>
          <a:prstGeom prst="roundRect">
            <a:avLst>
              <a:gd name="adj" fmla="val 40000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TextBox 45"/>
          <p:cNvSpPr txBox="1"/>
          <p:nvPr/>
        </p:nvSpPr>
        <p:spPr>
          <a:xfrm>
            <a:off x="1785893" y="3881439"/>
            <a:ext cx="58101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390"/>
              </a:spcAft>
            </a:pPr>
            <a:r>
              <a:rPr sz="717" b="1">
                <a:solidFill>
                  <a:srgbClr val="7C3AED"/>
                </a:solidFill>
                <a:latin typeface="Inter"/>
              </a:rPr>
              <a:t>Speed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2490725" y="3881439"/>
            <a:ext cx="781030" cy="285750"/>
          </a:xfrm>
          <a:prstGeom prst="roundRect">
            <a:avLst>
              <a:gd name="adj" fmla="val 40000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2490725" y="3881439"/>
            <a:ext cx="78103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390"/>
              </a:spcAft>
            </a:pPr>
            <a:r>
              <a:rPr sz="717" b="1">
                <a:solidFill>
                  <a:srgbClr val="7C3AED"/>
                </a:solidFill>
                <a:latin typeface="Inter"/>
              </a:rPr>
              <a:t>Efficiency</a:t>
            </a: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77138" y="2176465"/>
            <a:ext cx="114297" cy="11430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0" y="6743700"/>
            <a:ext cx="6095847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5" name="Rectangle 54"/>
          <p:cNvSpPr/>
          <p:nvPr/>
        </p:nvSpPr>
        <p:spPr>
          <a:xfrm>
            <a:off x="6095847" y="6743700"/>
            <a:ext cx="6095847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905752" y="-761999"/>
            <a:ext cx="2857428" cy="2857500"/>
          </a:xfrm>
          <a:prstGeom prst="roundRect">
            <a:avLst>
              <a:gd name="adj" fmla="val 50000"/>
            </a:avLst>
          </a:prstGeom>
          <a:solidFill>
            <a:srgbClr val="7C3AED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-380990" y="5334000"/>
            <a:ext cx="1904952" cy="1904999"/>
          </a:xfrm>
          <a:prstGeom prst="roundRect">
            <a:avLst>
              <a:gd name="adj" fmla="val 50000"/>
            </a:avLst>
          </a:prstGeom>
          <a:solidFill>
            <a:srgbClr val="06B6D4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66733" y="571500"/>
            <a:ext cx="11048723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650"/>
              </a:spcAft>
            </a:pPr>
            <a:r>
              <a:rPr sz="777" b="1">
                <a:solidFill>
                  <a:srgbClr val="06B6D4"/>
                </a:solidFill>
                <a:latin typeface="Inter"/>
              </a:rPr>
              <a:t>System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733" y="857250"/>
            <a:ext cx="11048723" cy="4381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90"/>
              </a:lnSpc>
              <a:spcBef>
                <a:spcPts val="0"/>
              </a:spcBef>
              <a:spcAft>
                <a:spcPts val="2600"/>
              </a:spcAft>
            </a:pPr>
            <a:r>
              <a:rPr sz="2511" b="1">
                <a:solidFill>
                  <a:srgbClr val="1E3A8A"/>
                </a:solidFill>
                <a:latin typeface="Inter"/>
              </a:rPr>
              <a:t>System Architecture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1414461"/>
            <a:ext cx="11048723" cy="990599"/>
          </a:xfrm>
          <a:prstGeom prst="roundRect">
            <a:avLst>
              <a:gd name="adj" fmla="val 30769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942951" y="1671635"/>
            <a:ext cx="457188" cy="457200"/>
          </a:xfrm>
          <a:prstGeom prst="roundRect">
            <a:avLst>
              <a:gd name="adj" fmla="val 5000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942951" y="1671635"/>
            <a:ext cx="457188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0635" y="1652586"/>
            <a:ext cx="927711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1F2937"/>
                </a:solidFill>
                <a:latin typeface="Inter"/>
              </a:rPr>
              <a:t>Input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90635" y="1976436"/>
            <a:ext cx="927711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Image or video frame upload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058248" y="1709736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63020" y="1814510"/>
            <a:ext cx="171445" cy="17145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76798" y="2319335"/>
            <a:ext cx="228594" cy="2286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66733" y="2700334"/>
            <a:ext cx="11048723" cy="990599"/>
          </a:xfrm>
          <a:prstGeom prst="roundRect">
            <a:avLst>
              <a:gd name="adj" fmla="val 30769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942951" y="2967035"/>
            <a:ext cx="457188" cy="457200"/>
          </a:xfrm>
          <a:prstGeom prst="roundRect">
            <a:avLst>
              <a:gd name="adj" fmla="val 5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942951" y="2967035"/>
            <a:ext cx="457188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0635" y="2938460"/>
            <a:ext cx="927711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1F2937"/>
                </a:solidFill>
                <a:latin typeface="Inter"/>
              </a:rPr>
              <a:t>YOLO v11x Engine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90635" y="3262309"/>
            <a:ext cx="927711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Object detection: workers, helmets, vests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058248" y="3005135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3020" y="3109910"/>
            <a:ext cx="171445" cy="17145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76798" y="3600453"/>
            <a:ext cx="228594" cy="2286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66733" y="3981453"/>
            <a:ext cx="11048723" cy="990599"/>
          </a:xfrm>
          <a:prstGeom prst="roundRect">
            <a:avLst>
              <a:gd name="adj" fmla="val 30769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942951" y="4248152"/>
            <a:ext cx="457188" cy="457200"/>
          </a:xfrm>
          <a:prstGeom prst="roundRect">
            <a:avLst>
              <a:gd name="adj" fmla="val 5000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942951" y="4248152"/>
            <a:ext cx="457188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0635" y="4219577"/>
            <a:ext cx="927711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1F2937"/>
                </a:solidFill>
                <a:latin typeface="Inter"/>
              </a:rPr>
              <a:t>PPE Compliance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0635" y="4543428"/>
            <a:ext cx="927711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Check compliance, classify workers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1058248" y="4286253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076798" y="5848350"/>
            <a:ext cx="228594" cy="2286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66733" y="5108276"/>
            <a:ext cx="11048723" cy="990599"/>
          </a:xfrm>
          <a:prstGeom prst="roundRect">
            <a:avLst>
              <a:gd name="adj" fmla="val 30769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867059" y="5403550"/>
            <a:ext cx="457188" cy="457200"/>
          </a:xfrm>
          <a:prstGeom prst="roundRect">
            <a:avLst>
              <a:gd name="adj" fmla="val 5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942951" y="5374975"/>
            <a:ext cx="457188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90635" y="5346400"/>
            <a:ext cx="927711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1F2937"/>
                </a:solidFill>
                <a:latin typeface="Inter"/>
              </a:rPr>
              <a:t>Output Display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90635" y="5670251"/>
            <a:ext cx="927711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Annotated image + statistics dashboard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1134258" y="5372101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9573" y="5476876"/>
            <a:ext cx="171445" cy="17145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0" y="6743700"/>
            <a:ext cx="3047923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Rectangle 37"/>
          <p:cNvSpPr/>
          <p:nvPr/>
        </p:nvSpPr>
        <p:spPr>
          <a:xfrm>
            <a:off x="3047923" y="6743700"/>
            <a:ext cx="3047923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Rectangle 38"/>
          <p:cNvSpPr/>
          <p:nvPr/>
        </p:nvSpPr>
        <p:spPr>
          <a:xfrm>
            <a:off x="6095847" y="6743700"/>
            <a:ext cx="3047923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Rectangle 39"/>
          <p:cNvSpPr/>
          <p:nvPr/>
        </p:nvSpPr>
        <p:spPr>
          <a:xfrm>
            <a:off x="9143771" y="6743700"/>
            <a:ext cx="3047923" cy="1143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1" name="Picture 40" descr="image.png">
            <a:extLst>
              <a:ext uri="{FF2B5EF4-FFF2-40B4-BE49-F238E27FC236}">
                <a16:creationId xmlns:a16="http://schemas.microsoft.com/office/drawing/2014/main" id="{5C5A1B96-E2E6-DD03-452C-35C94B4ADF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3308" y="4400552"/>
            <a:ext cx="171445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85" y="447675"/>
            <a:ext cx="147633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520"/>
              </a:spcAft>
            </a:pPr>
            <a:r>
              <a:rPr sz="777" b="1">
                <a:solidFill>
                  <a:srgbClr val="7C3AED"/>
                </a:solidFill>
                <a:latin typeface="Inter"/>
              </a:rPr>
              <a:t>System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485" y="714375"/>
            <a:ext cx="11048723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665"/>
              </a:lnSpc>
              <a:spcBef>
                <a:spcPts val="0"/>
              </a:spcBef>
              <a:spcAft>
                <a:spcPts val="0"/>
              </a:spcAft>
            </a:pPr>
            <a:r>
              <a:rPr sz="2272" b="1">
                <a:solidFill>
                  <a:srgbClr val="1E3A8A"/>
                </a:solidFill>
                <a:latin typeface="Inter"/>
              </a:rPr>
              <a:t>Sequence Diagram &amp; Workflow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71485" y="1533525"/>
            <a:ext cx="6676858" cy="704849"/>
          </a:xfrm>
          <a:prstGeom prst="roundRect">
            <a:avLst>
              <a:gd name="adj" fmla="val 27027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752456" y="1676400"/>
            <a:ext cx="419089" cy="419100"/>
          </a:xfrm>
          <a:prstGeom prst="roundRect">
            <a:avLst>
              <a:gd name="adj" fmla="val 45454"/>
            </a:avLst>
          </a:prstGeom>
          <a:gradFill rotWithShape="1">
            <a:gsLst>
              <a:gs pos="0">
                <a:srgbClr val="06B6D4"/>
              </a:gs>
              <a:gs pos="100000">
                <a:srgbClr val="28D0D8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52456" y="1676400"/>
            <a:ext cx="419089" cy="4191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23941" y="1695449"/>
            <a:ext cx="380990" cy="380999"/>
          </a:xfrm>
          <a:prstGeom prst="roundRect">
            <a:avLst>
              <a:gd name="adj" fmla="val 4000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8714" y="1800225"/>
            <a:ext cx="171445" cy="171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57328" y="1676400"/>
            <a:ext cx="521004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95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Upload Image/Video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57328" y="1933574"/>
            <a:ext cx="5210044" cy="1619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User uploads construction site image to GUI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010224" y="1828800"/>
            <a:ext cx="76198" cy="1143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71485" y="2352675"/>
            <a:ext cx="6676858" cy="704849"/>
          </a:xfrm>
          <a:prstGeom prst="roundRect">
            <a:avLst>
              <a:gd name="adj" fmla="val 27027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752456" y="2495550"/>
            <a:ext cx="419089" cy="419100"/>
          </a:xfrm>
          <a:prstGeom prst="roundRect">
            <a:avLst>
              <a:gd name="adj" fmla="val 45454"/>
            </a:avLst>
          </a:prstGeom>
          <a:gradFill rotWithShape="1">
            <a:gsLst>
              <a:gs pos="0">
                <a:srgbClr val="7C3AED"/>
              </a:gs>
              <a:gs pos="100000">
                <a:srgbClr val="9D6B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752456" y="2495550"/>
            <a:ext cx="419089" cy="4191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23941" y="2514600"/>
            <a:ext cx="380990" cy="380999"/>
          </a:xfrm>
          <a:prstGeom prst="roundRect">
            <a:avLst>
              <a:gd name="adj" fmla="val 4000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14" y="2619374"/>
            <a:ext cx="171445" cy="1714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57328" y="2495550"/>
            <a:ext cx="521004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95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Send to Detection Engine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7328" y="2752725"/>
            <a:ext cx="5210044" cy="1619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System forwards image to YOLO v11x model</a:t>
            </a: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010224" y="2647949"/>
            <a:ext cx="76198" cy="1143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571485" y="3171825"/>
            <a:ext cx="6676858" cy="704849"/>
          </a:xfrm>
          <a:prstGeom prst="roundRect">
            <a:avLst>
              <a:gd name="adj" fmla="val 27027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752456" y="3314700"/>
            <a:ext cx="419089" cy="419100"/>
          </a:xfrm>
          <a:prstGeom prst="roundRect">
            <a:avLst>
              <a:gd name="adj" fmla="val 45454"/>
            </a:avLst>
          </a:prstGeom>
          <a:gradFill rotWithShape="1">
            <a:gsLst>
              <a:gs pos="0">
                <a:srgbClr val="1E3A8A"/>
              </a:gs>
              <a:gs pos="100000">
                <a:srgbClr val="2E5BC7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752456" y="3314700"/>
            <a:ext cx="419089" cy="4191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323941" y="3333749"/>
            <a:ext cx="380990" cy="380999"/>
          </a:xfrm>
          <a:prstGeom prst="roundRect">
            <a:avLst>
              <a:gd name="adj" fmla="val 4000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14" y="3438525"/>
            <a:ext cx="171445" cy="1714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57328" y="3314700"/>
            <a:ext cx="521004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95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Object Detection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57328" y="3571875"/>
            <a:ext cx="5210044" cy="1619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Detect workers, helmets, vests with bounding boxes</a:t>
            </a: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010224" y="3467100"/>
            <a:ext cx="76198" cy="11430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571485" y="3990974"/>
            <a:ext cx="6676858" cy="704849"/>
          </a:xfrm>
          <a:prstGeom prst="roundRect">
            <a:avLst>
              <a:gd name="adj" fmla="val 27027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752456" y="4133849"/>
            <a:ext cx="419089" cy="419100"/>
          </a:xfrm>
          <a:prstGeom prst="roundRect">
            <a:avLst>
              <a:gd name="adj" fmla="val 45454"/>
            </a:avLst>
          </a:prstGeom>
          <a:gradFill rotWithShape="1">
            <a:gsLst>
              <a:gs pos="0">
                <a:srgbClr val="059669"/>
              </a:gs>
              <a:gs pos="100000">
                <a:srgbClr val="10B981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752456" y="4133849"/>
            <a:ext cx="419089" cy="4191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4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323941" y="4152899"/>
            <a:ext cx="380990" cy="380999"/>
          </a:xfrm>
          <a:prstGeom prst="roundRect">
            <a:avLst>
              <a:gd name="adj" fmla="val 4000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8239" y="4257675"/>
            <a:ext cx="152396" cy="1714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57328" y="4133849"/>
            <a:ext cx="521004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95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PPE Compliance Check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57328" y="4391025"/>
            <a:ext cx="5210044" cy="1619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Verify worker has helmet + vest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010224" y="4286250"/>
            <a:ext cx="76198" cy="114300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71485" y="4810124"/>
            <a:ext cx="6676858" cy="704849"/>
          </a:xfrm>
          <a:prstGeom prst="roundRect">
            <a:avLst>
              <a:gd name="adj" fmla="val 27027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Rounded Rectangle 36"/>
          <p:cNvSpPr/>
          <p:nvPr/>
        </p:nvSpPr>
        <p:spPr>
          <a:xfrm>
            <a:off x="752456" y="4952999"/>
            <a:ext cx="419089" cy="419100"/>
          </a:xfrm>
          <a:prstGeom prst="roundRect">
            <a:avLst>
              <a:gd name="adj" fmla="val 45454"/>
            </a:avLst>
          </a:prstGeom>
          <a:gradFill rotWithShape="1">
            <a:gsLst>
              <a:gs pos="0">
                <a:srgbClr val="D97706"/>
              </a:gs>
              <a:gs pos="100000">
                <a:srgbClr val="F59E0B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52456" y="4952999"/>
            <a:ext cx="419089" cy="4191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5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323941" y="4972050"/>
            <a:ext cx="380990" cy="380999"/>
          </a:xfrm>
          <a:prstGeom prst="roundRect">
            <a:avLst>
              <a:gd name="adj" fmla="val 4000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8714" y="5076825"/>
            <a:ext cx="171445" cy="17145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857328" y="4952999"/>
            <a:ext cx="521004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95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Generate Annotated Output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57328" y="5210174"/>
            <a:ext cx="5210044" cy="1619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Color-coded boxes: green=compliant, red=violation</a:t>
            </a: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010224" y="5105400"/>
            <a:ext cx="76198" cy="114300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571485" y="5629275"/>
            <a:ext cx="6676858" cy="704849"/>
          </a:xfrm>
          <a:prstGeom prst="roundRect">
            <a:avLst>
              <a:gd name="adj" fmla="val 27027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Rounded Rectangle 44"/>
          <p:cNvSpPr/>
          <p:nvPr/>
        </p:nvSpPr>
        <p:spPr>
          <a:xfrm>
            <a:off x="752456" y="5772150"/>
            <a:ext cx="419089" cy="419100"/>
          </a:xfrm>
          <a:prstGeom prst="roundRect">
            <a:avLst>
              <a:gd name="adj" fmla="val 45454"/>
            </a:avLst>
          </a:prstGeom>
          <a:gradFill rotWithShape="1">
            <a:gsLst>
              <a:gs pos="0">
                <a:srgbClr val="DC2626"/>
              </a:gs>
              <a:gs pos="100000">
                <a:srgbClr val="EF4444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TextBox 45"/>
          <p:cNvSpPr txBox="1"/>
          <p:nvPr/>
        </p:nvSpPr>
        <p:spPr>
          <a:xfrm>
            <a:off x="752456" y="5772150"/>
            <a:ext cx="419089" cy="4191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6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323941" y="5791200"/>
            <a:ext cx="380990" cy="380999"/>
          </a:xfrm>
          <a:prstGeom prst="roundRect">
            <a:avLst>
              <a:gd name="adj" fmla="val 4000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9189" y="5895974"/>
            <a:ext cx="190495" cy="17145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57328" y="5772150"/>
            <a:ext cx="521004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195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Display Statistics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57328" y="6029325"/>
            <a:ext cx="5210044" cy="1619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Show total workers, compliant count, violations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553136" y="1400175"/>
            <a:ext cx="4067073" cy="5076825"/>
          </a:xfrm>
          <a:prstGeom prst="roundRect">
            <a:avLst>
              <a:gd name="adj" fmla="val 5620"/>
            </a:avLst>
          </a:prstGeom>
          <a:gradFill rotWithShape="1">
            <a:gsLst>
              <a:gs pos="0">
                <a:srgbClr val="F0F9FF"/>
              </a:gs>
              <a:gs pos="100000">
                <a:srgbClr val="E0F2FE"/>
              </a:gs>
            </a:gsLst>
            <a:lin ang="8100000" scaled="0"/>
          </a:gradFill>
          <a:ln w="8255">
            <a:solidFill>
              <a:srgbClr val="BAE6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Rounded Rectangle 51"/>
          <p:cNvSpPr/>
          <p:nvPr/>
        </p:nvSpPr>
        <p:spPr>
          <a:xfrm>
            <a:off x="7791255" y="2752725"/>
            <a:ext cx="380990" cy="380999"/>
          </a:xfrm>
          <a:prstGeom prst="roundRect">
            <a:avLst>
              <a:gd name="adj" fmla="val 40000"/>
            </a:avLst>
          </a:prstGeom>
          <a:gradFill rotWithShape="1">
            <a:gsLst>
              <a:gs pos="0">
                <a:srgbClr val="06B6D4"/>
              </a:gs>
              <a:gs pos="100000">
                <a:srgbClr val="28D0D8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86502" y="2847974"/>
            <a:ext cx="190495" cy="19049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267493" y="2819399"/>
            <a:ext cx="151443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0E7490"/>
                </a:solidFill>
                <a:latin typeface="Inter"/>
              </a:rPr>
              <a:t>Compliance Logic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791255" y="3419474"/>
            <a:ext cx="3590835" cy="1104900"/>
          </a:xfrm>
          <a:prstGeom prst="roundRect">
            <a:avLst>
              <a:gd name="adj" fmla="val 17241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6" name="Round Same Side Corner Rectangle 55"/>
          <p:cNvSpPr/>
          <p:nvPr/>
        </p:nvSpPr>
        <p:spPr>
          <a:xfrm rot="16200000">
            <a:off x="7304845" y="3905884"/>
            <a:ext cx="11049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7" name="TextBox 56"/>
          <p:cNvSpPr txBox="1"/>
          <p:nvPr/>
        </p:nvSpPr>
        <p:spPr>
          <a:xfrm>
            <a:off x="7981750" y="3571875"/>
            <a:ext cx="3247943" cy="8001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74151"/>
                </a:solidFill>
                <a:latin typeface="Inter"/>
              </a:rPr>
              <a:t> Worker is </a:t>
            </a:r>
            <a:r>
              <a:rPr sz="837" b="1">
                <a:solidFill>
                  <a:srgbClr val="06B6D4"/>
                </a:solidFill>
                <a:latin typeface="Inter"/>
              </a:rPr>
              <a:t>COMPLIANT</a:t>
            </a:r>
            <a:r>
              <a:rPr sz="837" b="0">
                <a:solidFill>
                  <a:srgbClr val="374151"/>
                </a:solidFill>
                <a:latin typeface="Inter"/>
              </a:rPr>
              <a:t> if:</a:t>
            </a:r>
            <a:r>
              <a:rPr sz="1104"/>
              <a:t>
</a:t>
            </a:r>
            <a:r>
              <a:rPr sz="837" b="0">
                <a:solidFill>
                  <a:srgbClr val="374151"/>
                </a:solidFill>
                <a:latin typeface="Inter"/>
              </a:rPr>
              <a:t> ✓ Person detected</a:t>
            </a:r>
            <a:r>
              <a:rPr sz="1104"/>
              <a:t>
</a:t>
            </a:r>
            <a:r>
              <a:rPr sz="837" b="0">
                <a:solidFill>
                  <a:srgbClr val="374151"/>
                </a:solidFill>
                <a:latin typeface="Inter"/>
              </a:rPr>
              <a:t> ✓ Helmet detected</a:t>
            </a:r>
            <a:r>
              <a:rPr sz="1104"/>
              <a:t>
</a:t>
            </a:r>
            <a:r>
              <a:rPr sz="837" b="0">
                <a:solidFill>
                  <a:srgbClr val="374151"/>
                </a:solidFill>
                <a:latin typeface="Inter"/>
              </a:rPr>
              <a:t> ✓ Vest detected 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7791255" y="4791075"/>
            <a:ext cx="1743031" cy="323849"/>
          </a:xfrm>
          <a:prstGeom prst="roundRect">
            <a:avLst>
              <a:gd name="adj" fmla="val 3529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9" name="Rounded Rectangle 58"/>
          <p:cNvSpPr/>
          <p:nvPr/>
        </p:nvSpPr>
        <p:spPr>
          <a:xfrm>
            <a:off x="7905552" y="4895849"/>
            <a:ext cx="114297" cy="114300"/>
          </a:xfrm>
          <a:prstGeom prst="roundRect">
            <a:avLst>
              <a:gd name="adj" fmla="val 5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0" name="TextBox 59"/>
          <p:cNvSpPr txBox="1"/>
          <p:nvPr/>
        </p:nvSpPr>
        <p:spPr>
          <a:xfrm>
            <a:off x="8096047" y="4867274"/>
            <a:ext cx="561960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374151"/>
                </a:solidFill>
                <a:latin typeface="Inter"/>
              </a:rPr>
              <a:t>Compliant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9639059" y="4791075"/>
            <a:ext cx="1743031" cy="323849"/>
          </a:xfrm>
          <a:prstGeom prst="roundRect">
            <a:avLst>
              <a:gd name="adj" fmla="val 3529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2" name="Rounded Rectangle 61"/>
          <p:cNvSpPr/>
          <p:nvPr/>
        </p:nvSpPr>
        <p:spPr>
          <a:xfrm>
            <a:off x="9753356" y="4895849"/>
            <a:ext cx="114297" cy="114300"/>
          </a:xfrm>
          <a:prstGeom prst="roundRect">
            <a:avLst>
              <a:gd name="adj" fmla="val 5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3" name="TextBox 62"/>
          <p:cNvSpPr txBox="1"/>
          <p:nvPr/>
        </p:nvSpPr>
        <p:spPr>
          <a:xfrm>
            <a:off x="9943851" y="4867274"/>
            <a:ext cx="847703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374151"/>
                </a:solidFill>
                <a:latin typeface="Inter"/>
              </a:rPr>
              <a:t>Non-Compliant</a:t>
            </a:r>
          </a:p>
        </p:txBody>
      </p:sp>
      <p:sp>
        <p:nvSpPr>
          <p:cNvPr id="64" name="Rectangle 63"/>
          <p:cNvSpPr/>
          <p:nvPr/>
        </p:nvSpPr>
        <p:spPr>
          <a:xfrm>
            <a:off x="0" y="6743700"/>
            <a:ext cx="6095847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5" name="Rectangle 64"/>
          <p:cNvSpPr/>
          <p:nvPr/>
        </p:nvSpPr>
        <p:spPr>
          <a:xfrm>
            <a:off x="6095847" y="6743700"/>
            <a:ext cx="6095847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571500"/>
            <a:ext cx="5048123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650"/>
              </a:spcAft>
            </a:pPr>
            <a:r>
              <a:rPr sz="777" b="1">
                <a:solidFill>
                  <a:srgbClr val="06B6D4"/>
                </a:solidFill>
                <a:latin typeface="Inter"/>
              </a:rPr>
              <a:t>System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33" y="857250"/>
            <a:ext cx="5048123" cy="4381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90"/>
              </a:lnSpc>
              <a:spcBef>
                <a:spcPts val="0"/>
              </a:spcBef>
              <a:spcAft>
                <a:spcPts val="2600"/>
              </a:spcAft>
            </a:pPr>
            <a:r>
              <a:rPr sz="2511" b="1">
                <a:solidFill>
                  <a:srgbClr val="1E3A8A"/>
                </a:solidFill>
                <a:latin typeface="Inter"/>
              </a:rPr>
              <a:t>System Architecture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676400"/>
            <a:ext cx="5048123" cy="990599"/>
          </a:xfrm>
          <a:prstGeom prst="roundRect">
            <a:avLst>
              <a:gd name="adj" fmla="val 30769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942951" y="1933574"/>
            <a:ext cx="457188" cy="457200"/>
          </a:xfrm>
          <a:prstGeom prst="roundRect">
            <a:avLst>
              <a:gd name="adj" fmla="val 5000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42951" y="1933574"/>
            <a:ext cx="457188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0635" y="1914525"/>
            <a:ext cx="327651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1F2937"/>
                </a:solidFill>
                <a:latin typeface="Inter"/>
              </a:rPr>
              <a:t>Input Source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0635" y="2238375"/>
            <a:ext cx="327651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Image or video frame upload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57648" y="1971675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62420" y="2076449"/>
            <a:ext cx="171445" cy="1714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76498" y="2809875"/>
            <a:ext cx="228594" cy="2286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66733" y="3190874"/>
            <a:ext cx="5048123" cy="990599"/>
          </a:xfrm>
          <a:prstGeom prst="roundRect">
            <a:avLst>
              <a:gd name="adj" fmla="val 30769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942951" y="3457575"/>
            <a:ext cx="457188" cy="457200"/>
          </a:xfrm>
          <a:prstGeom prst="roundRect">
            <a:avLst>
              <a:gd name="adj" fmla="val 5000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942951" y="3457575"/>
            <a:ext cx="457188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635" y="3429000"/>
            <a:ext cx="327651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1F2937"/>
                </a:solidFill>
                <a:latin typeface="Inter"/>
              </a:rPr>
              <a:t>YOLO v11x 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90635" y="3752849"/>
            <a:ext cx="327651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Object detection: workers, helmets, vests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57648" y="3495675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420" y="3600450"/>
            <a:ext cx="171445" cy="17145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76498" y="4333875"/>
            <a:ext cx="228594" cy="2286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6276818" y="1676401"/>
            <a:ext cx="5048123" cy="990599"/>
          </a:xfrm>
          <a:prstGeom prst="roundRect">
            <a:avLst>
              <a:gd name="adj" fmla="val 30769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6553036" y="1943100"/>
            <a:ext cx="457188" cy="457200"/>
          </a:xfrm>
          <a:prstGeom prst="roundRect">
            <a:avLst>
              <a:gd name="adj" fmla="val 5000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6553036" y="1943100"/>
            <a:ext cx="457188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00720" y="1914525"/>
            <a:ext cx="327651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1F2937"/>
                </a:solidFill>
                <a:latin typeface="Inter"/>
              </a:rPr>
              <a:t>PPE Compliance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00720" y="2238376"/>
            <a:ext cx="327651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Check compliance, classify workers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0667733" y="1981201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10772505" y="2085975"/>
            <a:ext cx="18" cy="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>
                <a:solidFill>
                  <a:srgbClr val="64748B"/>
                </a:solidFill>
              </a:rPr>
              <a:t>•</a:t>
            </a: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76498" y="5848350"/>
            <a:ext cx="228594" cy="22860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6381590" y="3257549"/>
            <a:ext cx="5048123" cy="990599"/>
          </a:xfrm>
          <a:prstGeom prst="roundRect">
            <a:avLst>
              <a:gd name="adj" fmla="val 30769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6619710" y="3552823"/>
            <a:ext cx="457188" cy="457200"/>
          </a:xfrm>
          <a:prstGeom prst="roundRect">
            <a:avLst>
              <a:gd name="adj" fmla="val 5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6657808" y="3524248"/>
            <a:ext cx="457188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05492" y="3495673"/>
            <a:ext cx="327651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260"/>
              </a:spcAft>
            </a:pPr>
            <a:r>
              <a:rPr sz="1196" b="1">
                <a:solidFill>
                  <a:srgbClr val="1F2937"/>
                </a:solidFill>
                <a:latin typeface="Inter"/>
              </a:rPr>
              <a:t>Output Display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5492" y="3819524"/>
            <a:ext cx="327651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Annotated image + statistics dashboard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0772505" y="3562349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7277" y="3667123"/>
            <a:ext cx="171445" cy="17145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019648" y="-114300"/>
            <a:ext cx="6095847" cy="6858000"/>
          </a:xfrm>
          <a:prstGeom prst="rect">
            <a:avLst/>
          </a:prstGeom>
          <a:gradFill rotWithShape="1">
            <a:gsLst>
              <a:gs pos="0">
                <a:srgbClr val="1E3A8A">
                  <a:alpha val="3000"/>
                </a:srgbClr>
              </a:gs>
              <a:gs pos="100000">
                <a:srgbClr val="7C3AED">
                  <a:alpha val="3000"/>
                </a:srgbClr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ounded Rectangle 35"/>
          <p:cNvSpPr/>
          <p:nvPr/>
        </p:nvSpPr>
        <p:spPr>
          <a:xfrm>
            <a:off x="9905752" y="-761999"/>
            <a:ext cx="2857428" cy="2857500"/>
          </a:xfrm>
          <a:prstGeom prst="roundRect">
            <a:avLst>
              <a:gd name="adj" fmla="val 50000"/>
            </a:avLst>
          </a:prstGeom>
          <a:solidFill>
            <a:srgbClr val="7C3AED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Rounded Rectangle 36"/>
          <p:cNvSpPr/>
          <p:nvPr/>
        </p:nvSpPr>
        <p:spPr>
          <a:xfrm>
            <a:off x="5714857" y="5334000"/>
            <a:ext cx="1904952" cy="1904999"/>
          </a:xfrm>
          <a:prstGeom prst="roundRect">
            <a:avLst>
              <a:gd name="adj" fmla="val 50000"/>
            </a:avLst>
          </a:prstGeom>
          <a:solidFill>
            <a:srgbClr val="06B6D4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2" name="Rectangle 41"/>
          <p:cNvSpPr/>
          <p:nvPr/>
        </p:nvSpPr>
        <p:spPr>
          <a:xfrm>
            <a:off x="0" y="6743700"/>
            <a:ext cx="3047923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Rectangle 42"/>
          <p:cNvSpPr/>
          <p:nvPr/>
        </p:nvSpPr>
        <p:spPr>
          <a:xfrm>
            <a:off x="3047923" y="6743700"/>
            <a:ext cx="3047923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Rectangle 43"/>
          <p:cNvSpPr/>
          <p:nvPr/>
        </p:nvSpPr>
        <p:spPr>
          <a:xfrm>
            <a:off x="6095847" y="6743700"/>
            <a:ext cx="3047923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Rectangle 44"/>
          <p:cNvSpPr/>
          <p:nvPr/>
        </p:nvSpPr>
        <p:spPr>
          <a:xfrm>
            <a:off x="9143771" y="6743700"/>
            <a:ext cx="3047923" cy="1143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810504" y="-952499"/>
            <a:ext cx="3333666" cy="3333749"/>
          </a:xfrm>
          <a:prstGeom prst="roundRect">
            <a:avLst>
              <a:gd name="adj" fmla="val 50000"/>
            </a:avLst>
          </a:prstGeom>
          <a:solidFill>
            <a:srgbClr val="F3E8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-571485" y="5238749"/>
            <a:ext cx="2381190" cy="2381250"/>
          </a:xfrm>
          <a:prstGeom prst="roundRect">
            <a:avLst>
              <a:gd name="adj" fmla="val 50000"/>
            </a:avLst>
          </a:prstGeom>
          <a:solidFill>
            <a:srgbClr val="CFFAFE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66733" y="571500"/>
            <a:ext cx="6562560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650"/>
              </a:spcAft>
            </a:pPr>
            <a:r>
              <a:rPr sz="777" b="1">
                <a:solidFill>
                  <a:srgbClr val="7C3AED"/>
                </a:solidFill>
                <a:latin typeface="Inter"/>
              </a:rPr>
              <a:t>System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733" y="857250"/>
            <a:ext cx="6562560" cy="838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860"/>
              </a:lnSpc>
              <a:spcBef>
                <a:spcPts val="0"/>
              </a:spcBef>
              <a:spcAft>
                <a:spcPts val="2340"/>
              </a:spcAft>
            </a:pPr>
            <a:r>
              <a:rPr sz="2392" b="1">
                <a:solidFill>
                  <a:srgbClr val="1E3A8A"/>
                </a:solidFill>
                <a:latin typeface="Inter"/>
              </a:rPr>
              <a:t>Implementation &amp;</a:t>
            </a:r>
            <a:r>
              <a:rPr sz="1104"/>
              <a:t>
</a:t>
            </a:r>
            <a:r>
              <a:rPr sz="2392" b="1">
                <a:solidFill>
                  <a:srgbClr val="1E3A8A"/>
                </a:solidFill>
                <a:latin typeface="Inter"/>
              </a:rPr>
              <a:t>Key Features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2038349"/>
            <a:ext cx="6562560" cy="876299"/>
          </a:xfrm>
          <a:prstGeom prst="roundRect">
            <a:avLst>
              <a:gd name="adj" fmla="val 3043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311134" y="2393948"/>
            <a:ext cx="876299" cy="165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942951" y="2228850"/>
            <a:ext cx="495287" cy="495299"/>
          </a:xfrm>
          <a:prstGeom prst="roundRect">
            <a:avLst>
              <a:gd name="adj" fmla="val 46153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5822" y="2362199"/>
            <a:ext cx="209544" cy="209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9684" y="2257425"/>
            <a:ext cx="5391015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26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Upload &amp; Detect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9684" y="2495550"/>
            <a:ext cx="539101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Simple interface for images/videos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66733" y="3086100"/>
            <a:ext cx="6562560" cy="876299"/>
          </a:xfrm>
          <a:prstGeom prst="roundRect">
            <a:avLst>
              <a:gd name="adj" fmla="val 3043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311134" y="3441699"/>
            <a:ext cx="876299" cy="165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942951" y="3276599"/>
            <a:ext cx="495287" cy="495299"/>
          </a:xfrm>
          <a:prstGeom prst="roundRect">
            <a:avLst>
              <a:gd name="adj" fmla="val 46153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22" y="3409950"/>
            <a:ext cx="209544" cy="2095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09684" y="3305174"/>
            <a:ext cx="5391015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26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Auto PPE Recognition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9684" y="3543300"/>
            <a:ext cx="539101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YOLO v11x model with colored boxes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66733" y="4133849"/>
            <a:ext cx="6562560" cy="876299"/>
          </a:xfrm>
          <a:prstGeom prst="roundRect">
            <a:avLst>
              <a:gd name="adj" fmla="val 3043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311134" y="4489448"/>
            <a:ext cx="876299" cy="165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942951" y="4324349"/>
            <a:ext cx="495287" cy="495299"/>
          </a:xfrm>
          <a:prstGeom prst="roundRect">
            <a:avLst>
              <a:gd name="adj" fmla="val 46153"/>
            </a:avLst>
          </a:prstGeom>
          <a:solidFill>
            <a:srgbClr val="CFF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98" y="4457700"/>
            <a:ext cx="238119" cy="2095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09684" y="4352924"/>
            <a:ext cx="5391015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26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Clear Visual Results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09684" y="4591050"/>
            <a:ext cx="539101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Labels, confidence scores, violation flags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6733" y="5181599"/>
            <a:ext cx="6562560" cy="876299"/>
          </a:xfrm>
          <a:prstGeom prst="roundRect">
            <a:avLst>
              <a:gd name="adj" fmla="val 3043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 Same Side Corner Rectangle 24"/>
          <p:cNvSpPr/>
          <p:nvPr/>
        </p:nvSpPr>
        <p:spPr>
          <a:xfrm rot="16200000">
            <a:off x="311134" y="5537198"/>
            <a:ext cx="876299" cy="165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25"/>
          <p:cNvSpPr/>
          <p:nvPr/>
        </p:nvSpPr>
        <p:spPr>
          <a:xfrm>
            <a:off x="942951" y="5372100"/>
            <a:ext cx="495287" cy="495299"/>
          </a:xfrm>
          <a:prstGeom prst="roundRect">
            <a:avLst>
              <a:gd name="adj" fmla="val 46153"/>
            </a:avLst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1609684" y="5400675"/>
            <a:ext cx="5391015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26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Quick Statistics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09684" y="5638799"/>
            <a:ext cx="539101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Total workers, compliant, violations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705532" y="0"/>
            <a:ext cx="4486162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Rounded Rectangle 42"/>
          <p:cNvSpPr/>
          <p:nvPr/>
        </p:nvSpPr>
        <p:spPr>
          <a:xfrm>
            <a:off x="8086522" y="1371600"/>
            <a:ext cx="3533686" cy="378142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24765">
            <a:solidFill>
              <a:srgbClr val="F8FAF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8086522" y="5305425"/>
            <a:ext cx="3533686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235"/>
              </a:lnSpc>
              <a:spcBef>
                <a:spcPts val="104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Safe vs. Unsafe Detection Results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743700"/>
            <a:ext cx="3047923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Rectangle 45"/>
          <p:cNvSpPr/>
          <p:nvPr/>
        </p:nvSpPr>
        <p:spPr>
          <a:xfrm>
            <a:off x="3047923" y="6743700"/>
            <a:ext cx="3047923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Rectangle 46"/>
          <p:cNvSpPr/>
          <p:nvPr/>
        </p:nvSpPr>
        <p:spPr>
          <a:xfrm>
            <a:off x="6095847" y="6743700"/>
            <a:ext cx="3047923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Rectangle 47"/>
          <p:cNvSpPr/>
          <p:nvPr/>
        </p:nvSpPr>
        <p:spPr>
          <a:xfrm>
            <a:off x="9143771" y="6743700"/>
            <a:ext cx="3047923" cy="1143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9" name="Picture 48" descr="image.png">
            <a:extLst>
              <a:ext uri="{FF2B5EF4-FFF2-40B4-BE49-F238E27FC236}">
                <a16:creationId xmlns:a16="http://schemas.microsoft.com/office/drawing/2014/main" id="{C20718AA-DC7E-FE19-5943-1EFAE5DFCE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833" y="5514973"/>
            <a:ext cx="238119" cy="209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85" y="447675"/>
            <a:ext cx="183827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520"/>
              </a:spcAft>
            </a:pPr>
            <a:r>
              <a:rPr sz="777" b="1">
                <a:solidFill>
                  <a:srgbClr val="7C3AED"/>
                </a:solidFill>
                <a:latin typeface="Inter"/>
              </a:rPr>
              <a:t>Results &amp;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485" y="714375"/>
            <a:ext cx="11048723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665"/>
              </a:lnSpc>
              <a:spcBef>
                <a:spcPts val="0"/>
              </a:spcBef>
              <a:spcAft>
                <a:spcPts val="0"/>
              </a:spcAft>
            </a:pPr>
            <a:r>
              <a:rPr sz="2272" b="1">
                <a:solidFill>
                  <a:srgbClr val="1E3A8A"/>
                </a:solidFill>
                <a:latin typeface="Inter"/>
              </a:rPr>
              <a:t>Per-Class Performance Analysis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71485" y="1352549"/>
            <a:ext cx="3590835" cy="1781174"/>
          </a:xfrm>
          <a:prstGeom prst="roundRect">
            <a:avLst>
              <a:gd name="adj" fmla="val 10695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16510"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3228894" y="1485900"/>
            <a:ext cx="800079" cy="238124"/>
          </a:xfrm>
          <a:prstGeom prst="roundRect">
            <a:avLst>
              <a:gd name="adj" fmla="val 48000"/>
            </a:avLst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3228894" y="1485900"/>
            <a:ext cx="800079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059669"/>
                </a:solidFill>
                <a:latin typeface="Inter"/>
              </a:rPr>
              <a:t>Excellent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2931" y="1523999"/>
            <a:ext cx="342891" cy="342900"/>
          </a:xfrm>
          <a:prstGeom prst="roundRect">
            <a:avLst>
              <a:gd name="adj" fmla="val 44444"/>
            </a:avLst>
          </a:prstGeom>
          <a:gradFill rotWithShape="1">
            <a:gsLst>
              <a:gs pos="0">
                <a:srgbClr val="F59E0B"/>
              </a:gs>
              <a:gs pos="100000">
                <a:srgbClr val="FCD34D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828654" y="1619250"/>
            <a:ext cx="18" cy="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>
                <a:solidFill>
                  <a:srgbClr val="FFFFFF"/>
                </a:solidFill>
              </a:rPr>
              <a:t>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1070" y="1581149"/>
            <a:ext cx="53338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Helmet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2931" y="1981199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19129" y="2057400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Precision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9129" y="2228850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0.99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47803" y="1981199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924001" y="2057400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Recall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4001" y="2228850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962200" y="1981199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038399" y="2057400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F1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8399" y="2228850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0.99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2931" y="2771775"/>
            <a:ext cx="428614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64748B"/>
                </a:solidFill>
                <a:latin typeface="Inter"/>
              </a:rPr>
              <a:t>Support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9429" y="2762249"/>
            <a:ext cx="171445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1E3A8A"/>
                </a:solidFill>
                <a:latin typeface="Inter"/>
              </a:rPr>
              <a:t>89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295667" y="1352549"/>
            <a:ext cx="3590835" cy="1781174"/>
          </a:xfrm>
          <a:prstGeom prst="roundRect">
            <a:avLst>
              <a:gd name="adj" fmla="val 10695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1651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7095947" y="1485900"/>
            <a:ext cx="666733" cy="238124"/>
          </a:xfrm>
          <a:prstGeom prst="roundRect">
            <a:avLst>
              <a:gd name="adj" fmla="val 48000"/>
            </a:avLst>
          </a:prstGeom>
          <a:solidFill>
            <a:srgbClr val="CFF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7095947" y="1485900"/>
            <a:ext cx="666733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0891B2"/>
                </a:solidFill>
                <a:latin typeface="Inter"/>
              </a:rPr>
              <a:t>Perfect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67113" y="1523999"/>
            <a:ext cx="342891" cy="342900"/>
          </a:xfrm>
          <a:prstGeom prst="roundRect">
            <a:avLst>
              <a:gd name="adj" fmla="val 44444"/>
            </a:avLst>
          </a:prstGeom>
          <a:gradFill rotWithShape="1">
            <a:gsLst>
              <a:gs pos="0">
                <a:srgbClr val="06B6D4"/>
              </a:gs>
              <a:gs pos="100000">
                <a:srgbClr val="22D3EE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4571885" y="1619250"/>
            <a:ext cx="14" cy="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>
                <a:solidFill>
                  <a:srgbClr val="FFFFFF"/>
                </a:solidFill>
              </a:rPr>
              <a:t>•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05252" y="1581149"/>
            <a:ext cx="33336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Vest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467113" y="1981199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4543311" y="2057400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Precision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43311" y="2228850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581510" y="1981199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5657708" y="2057400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Recall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57708" y="2228850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686382" y="1981199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TextBox 33"/>
          <p:cNvSpPr txBox="1"/>
          <p:nvPr/>
        </p:nvSpPr>
        <p:spPr>
          <a:xfrm>
            <a:off x="6762580" y="2057400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F1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62580" y="2228850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67113" y="2771775"/>
            <a:ext cx="428614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64748B"/>
                </a:solidFill>
                <a:latin typeface="Inter"/>
              </a:rPr>
              <a:t>Support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62660" y="2762249"/>
            <a:ext cx="16192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1E3A8A"/>
                </a:solidFill>
                <a:latin typeface="Inter"/>
              </a:rPr>
              <a:t>72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029374" y="1352549"/>
            <a:ext cx="3590835" cy="1781174"/>
          </a:xfrm>
          <a:prstGeom prst="roundRect">
            <a:avLst>
              <a:gd name="adj" fmla="val 10695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1651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Rounded Rectangle 38"/>
          <p:cNvSpPr/>
          <p:nvPr/>
        </p:nvSpPr>
        <p:spPr>
          <a:xfrm>
            <a:off x="10820129" y="1485900"/>
            <a:ext cx="666733" cy="238124"/>
          </a:xfrm>
          <a:prstGeom prst="roundRect">
            <a:avLst>
              <a:gd name="adj" fmla="val 48000"/>
            </a:avLst>
          </a:prstGeom>
          <a:solidFill>
            <a:srgbClr val="CFF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10820129" y="1485900"/>
            <a:ext cx="666733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0891B2"/>
                </a:solidFill>
                <a:latin typeface="Inter"/>
              </a:rPr>
              <a:t>Perfect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200819" y="1523999"/>
            <a:ext cx="342891" cy="342900"/>
          </a:xfrm>
          <a:prstGeom prst="roundRect">
            <a:avLst>
              <a:gd name="adj" fmla="val 44444"/>
            </a:avLst>
          </a:prstGeom>
          <a:gradFill rotWithShape="1">
            <a:gsLst>
              <a:gs pos="0">
                <a:srgbClr val="8B5CF6"/>
              </a:gs>
              <a:gs pos="100000">
                <a:srgbClr val="A78BFA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7018" y="1619250"/>
            <a:ext cx="190495" cy="1524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638959" y="1581149"/>
            <a:ext cx="42861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Boots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8200819" y="1981199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TextBox 44"/>
          <p:cNvSpPr txBox="1"/>
          <p:nvPr/>
        </p:nvSpPr>
        <p:spPr>
          <a:xfrm>
            <a:off x="8277018" y="2057400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Precision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77018" y="2228850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9305692" y="1981199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9381890" y="2057400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Recall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381890" y="2228850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0420089" y="1981199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1" name="TextBox 50"/>
          <p:cNvSpPr txBox="1"/>
          <p:nvPr/>
        </p:nvSpPr>
        <p:spPr>
          <a:xfrm>
            <a:off x="10496287" y="2057400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F1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496287" y="2228850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200819" y="2771775"/>
            <a:ext cx="428614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64748B"/>
                </a:solidFill>
                <a:latin typeface="Inter"/>
              </a:rPr>
              <a:t>Support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277318" y="2762249"/>
            <a:ext cx="171445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1E3A8A"/>
                </a:solidFill>
                <a:latin typeface="Inter"/>
              </a:rPr>
              <a:t>69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71485" y="3267075"/>
            <a:ext cx="3590835" cy="1781174"/>
          </a:xfrm>
          <a:prstGeom prst="roundRect">
            <a:avLst>
              <a:gd name="adj" fmla="val 10695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1651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6" name="Rounded Rectangle 55"/>
          <p:cNvSpPr/>
          <p:nvPr/>
        </p:nvSpPr>
        <p:spPr>
          <a:xfrm>
            <a:off x="3371765" y="3400425"/>
            <a:ext cx="666733" cy="238124"/>
          </a:xfrm>
          <a:prstGeom prst="roundRect">
            <a:avLst>
              <a:gd name="adj" fmla="val 48000"/>
            </a:avLst>
          </a:prstGeom>
          <a:solidFill>
            <a:srgbClr val="CFF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7" name="TextBox 56"/>
          <p:cNvSpPr txBox="1"/>
          <p:nvPr/>
        </p:nvSpPr>
        <p:spPr>
          <a:xfrm>
            <a:off x="3371765" y="3400425"/>
            <a:ext cx="666733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0891B2"/>
                </a:solidFill>
                <a:latin typeface="Inter"/>
              </a:rPr>
              <a:t>Perfect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742931" y="3438525"/>
            <a:ext cx="342891" cy="342900"/>
          </a:xfrm>
          <a:prstGeom prst="roundRect">
            <a:avLst>
              <a:gd name="adj" fmla="val 44444"/>
            </a:avLst>
          </a:prstGeom>
          <a:gradFill rotWithShape="1">
            <a:gsLst>
              <a:gs pos="0">
                <a:srgbClr val="10B981"/>
              </a:gs>
              <a:gs pos="100000">
                <a:srgbClr val="34D399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03" y="3533774"/>
            <a:ext cx="133346" cy="1524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181070" y="3495675"/>
            <a:ext cx="52386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Person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742931" y="3895724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2" name="TextBox 61"/>
          <p:cNvSpPr txBox="1"/>
          <p:nvPr/>
        </p:nvSpPr>
        <p:spPr>
          <a:xfrm>
            <a:off x="819129" y="3971925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Precision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9129" y="4143375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847803" y="3895724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5" name="TextBox 64"/>
          <p:cNvSpPr txBox="1"/>
          <p:nvPr/>
        </p:nvSpPr>
        <p:spPr>
          <a:xfrm>
            <a:off x="1924001" y="3971925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Recall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24001" y="4143375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2962200" y="3895724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8" name="TextBox 67"/>
          <p:cNvSpPr txBox="1"/>
          <p:nvPr/>
        </p:nvSpPr>
        <p:spPr>
          <a:xfrm>
            <a:off x="3038399" y="3971925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F1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038399" y="4143375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2931" y="4686300"/>
            <a:ext cx="428614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64748B"/>
                </a:solidFill>
                <a:latin typeface="Inter"/>
              </a:rPr>
              <a:t>Support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762280" y="4676775"/>
            <a:ext cx="228594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1E3A8A"/>
                </a:solidFill>
                <a:latin typeface="Inter"/>
              </a:rPr>
              <a:t>128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4295667" y="3267075"/>
            <a:ext cx="3590835" cy="1781174"/>
          </a:xfrm>
          <a:prstGeom prst="roundRect">
            <a:avLst>
              <a:gd name="adj" fmla="val 10695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16510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3" name="Rounded Rectangle 72"/>
          <p:cNvSpPr/>
          <p:nvPr/>
        </p:nvSpPr>
        <p:spPr>
          <a:xfrm>
            <a:off x="7095947" y="3400425"/>
            <a:ext cx="666733" cy="238124"/>
          </a:xfrm>
          <a:prstGeom prst="roundRect">
            <a:avLst>
              <a:gd name="adj" fmla="val 48000"/>
            </a:avLst>
          </a:prstGeom>
          <a:solidFill>
            <a:srgbClr val="CFF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4" name="TextBox 73"/>
          <p:cNvSpPr txBox="1"/>
          <p:nvPr/>
        </p:nvSpPr>
        <p:spPr>
          <a:xfrm>
            <a:off x="7095947" y="3400425"/>
            <a:ext cx="666733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0891B2"/>
                </a:solidFill>
                <a:latin typeface="Inter"/>
              </a:rPr>
              <a:t>Perfect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467113" y="3438525"/>
            <a:ext cx="342891" cy="342900"/>
          </a:xfrm>
          <a:prstGeom prst="roundRect">
            <a:avLst>
              <a:gd name="adj" fmla="val 44444"/>
            </a:avLst>
          </a:prstGeom>
          <a:gradFill rotWithShape="1">
            <a:gsLst>
              <a:gs pos="0">
                <a:srgbClr val="EC4899"/>
              </a:gs>
              <a:gs pos="100000">
                <a:srgbClr val="F472B6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6" name="Picture 7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836" y="3533774"/>
            <a:ext cx="171445" cy="152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905252" y="3495675"/>
            <a:ext cx="61910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Goggles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4467113" y="3895724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9" name="TextBox 78"/>
          <p:cNvSpPr txBox="1"/>
          <p:nvPr/>
        </p:nvSpPr>
        <p:spPr>
          <a:xfrm>
            <a:off x="4543311" y="3971925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Precision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543311" y="4143375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581510" y="3895724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2" name="TextBox 81"/>
          <p:cNvSpPr txBox="1"/>
          <p:nvPr/>
        </p:nvSpPr>
        <p:spPr>
          <a:xfrm>
            <a:off x="5657708" y="3971925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Recall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57708" y="4143375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6686382" y="3895724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5" name="TextBox 84"/>
          <p:cNvSpPr txBox="1"/>
          <p:nvPr/>
        </p:nvSpPr>
        <p:spPr>
          <a:xfrm>
            <a:off x="6762580" y="3971925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F1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762580" y="4143375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67113" y="4686300"/>
            <a:ext cx="428614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64748B"/>
                </a:solidFill>
                <a:latin typeface="Inter"/>
              </a:rPr>
              <a:t>Support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581710" y="4676775"/>
            <a:ext cx="142871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1E3A8A"/>
                </a:solidFill>
                <a:latin typeface="Inter"/>
              </a:rPr>
              <a:t>16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8029374" y="3267075"/>
            <a:ext cx="3590835" cy="1781174"/>
          </a:xfrm>
          <a:prstGeom prst="roundRect">
            <a:avLst>
              <a:gd name="adj" fmla="val 10695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16510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0" name="Rounded Rectangle 89"/>
          <p:cNvSpPr/>
          <p:nvPr/>
        </p:nvSpPr>
        <p:spPr>
          <a:xfrm>
            <a:off x="10982050" y="3400425"/>
            <a:ext cx="504812" cy="238124"/>
          </a:xfrm>
          <a:prstGeom prst="roundRect">
            <a:avLst>
              <a:gd name="adj" fmla="val 48000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1" name="TextBox 90"/>
          <p:cNvSpPr txBox="1"/>
          <p:nvPr/>
        </p:nvSpPr>
        <p:spPr>
          <a:xfrm>
            <a:off x="10982050" y="3400425"/>
            <a:ext cx="504812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7C3AED"/>
                </a:solidFill>
                <a:latin typeface="Inter"/>
              </a:rPr>
              <a:t>Good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8200819" y="3438525"/>
            <a:ext cx="342891" cy="342900"/>
          </a:xfrm>
          <a:prstGeom prst="roundRect">
            <a:avLst>
              <a:gd name="adj" fmla="val 44444"/>
            </a:avLst>
          </a:prstGeom>
          <a:gradFill rotWithShape="1">
            <a:gsLst>
              <a:gs pos="0">
                <a:srgbClr val="EF4444"/>
              </a:gs>
              <a:gs pos="100000">
                <a:srgbClr val="F87171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3" name="Picture 92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5117" y="3533774"/>
            <a:ext cx="114297" cy="15240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8638959" y="3495675"/>
            <a:ext cx="781030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no_helmet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8200819" y="3895724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6" name="TextBox 95"/>
          <p:cNvSpPr txBox="1"/>
          <p:nvPr/>
        </p:nvSpPr>
        <p:spPr>
          <a:xfrm>
            <a:off x="8277018" y="3971925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Precision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277018" y="4143375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0.93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9305692" y="3895724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9" name="TextBox 98"/>
          <p:cNvSpPr txBox="1"/>
          <p:nvPr/>
        </p:nvSpPr>
        <p:spPr>
          <a:xfrm>
            <a:off x="9381890" y="3971925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Recall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381890" y="4143375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1.00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10420089" y="3895724"/>
            <a:ext cx="1028674" cy="581025"/>
          </a:xfrm>
          <a:prstGeom prst="roundRect">
            <a:avLst>
              <a:gd name="adj" fmla="val 1967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2" name="TextBox 101"/>
          <p:cNvSpPr txBox="1"/>
          <p:nvPr/>
        </p:nvSpPr>
        <p:spPr>
          <a:xfrm>
            <a:off x="10496287" y="3971925"/>
            <a:ext cx="876278" cy="1428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975"/>
              </a:lnSpc>
              <a:spcBef>
                <a:spcPts val="0"/>
              </a:spcBef>
              <a:spcAft>
                <a:spcPts val="195"/>
              </a:spcAft>
            </a:pPr>
            <a:r>
              <a:rPr sz="598" b="1">
                <a:solidFill>
                  <a:srgbClr val="64748B"/>
                </a:solidFill>
                <a:latin typeface="Inter"/>
              </a:rPr>
              <a:t>F1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496287" y="4143375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0.96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200819" y="4686300"/>
            <a:ext cx="428614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0">
                <a:solidFill>
                  <a:srgbClr val="64748B"/>
                </a:solidFill>
                <a:latin typeface="Inter"/>
              </a:rPr>
              <a:t>Support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305892" y="4676775"/>
            <a:ext cx="142871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1E3A8A"/>
                </a:solidFill>
                <a:latin typeface="Inter"/>
              </a:rPr>
              <a:t>13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571485" y="5238749"/>
            <a:ext cx="11048723" cy="857250"/>
          </a:xfrm>
          <a:prstGeom prst="roundRect">
            <a:avLst>
              <a:gd name="adj" fmla="val 22222"/>
            </a:avLst>
          </a:prstGeom>
          <a:gradFill rotWithShape="1">
            <a:gsLst>
              <a:gs pos="0">
                <a:srgbClr val="F0F9FF"/>
              </a:gs>
              <a:gs pos="100000">
                <a:srgbClr val="E0F2FE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7" name="Round Same Side Corner Rectangle 106"/>
          <p:cNvSpPr/>
          <p:nvPr/>
        </p:nvSpPr>
        <p:spPr>
          <a:xfrm rot="16200000">
            <a:off x="208900" y="5601334"/>
            <a:ext cx="8572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8" name="TextBox 107"/>
          <p:cNvSpPr txBox="1"/>
          <p:nvPr/>
        </p:nvSpPr>
        <p:spPr>
          <a:xfrm>
            <a:off x="800079" y="5391150"/>
            <a:ext cx="1066773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170"/>
              </a:lnSpc>
              <a:spcBef>
                <a:spcPts val="0"/>
              </a:spcBef>
              <a:spcAft>
                <a:spcPts val="260"/>
              </a:spcAft>
            </a:pPr>
            <a:r>
              <a:rPr sz="717" b="1">
                <a:solidFill>
                  <a:srgbClr val="64748B"/>
                </a:solidFill>
                <a:latin typeface="Inter"/>
              </a:rPr>
              <a:t>Perfect Classes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00079" y="5600700"/>
            <a:ext cx="1066773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06B6D4"/>
                </a:solidFill>
                <a:latin typeface="Inter"/>
              </a:rPr>
              <a:t>4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476738" y="5391150"/>
            <a:ext cx="1209644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170"/>
              </a:lnSpc>
              <a:spcBef>
                <a:spcPts val="0"/>
              </a:spcBef>
              <a:spcAft>
                <a:spcPts val="260"/>
              </a:spcAft>
            </a:pPr>
            <a:r>
              <a:rPr sz="717" b="1">
                <a:solidFill>
                  <a:srgbClr val="64748B"/>
                </a:solidFill>
                <a:latin typeface="Inter"/>
              </a:rPr>
              <a:t>Excellent Classes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476738" y="5600700"/>
            <a:ext cx="1209644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06B6D4"/>
                </a:solidFill>
                <a:latin typeface="Inter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0486762" y="5391150"/>
            <a:ext cx="942951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170"/>
              </a:lnSpc>
              <a:spcBef>
                <a:spcPts val="0"/>
              </a:spcBef>
              <a:spcAft>
                <a:spcPts val="260"/>
              </a:spcAft>
            </a:pPr>
            <a:r>
              <a:rPr sz="717" b="1">
                <a:solidFill>
                  <a:srgbClr val="64748B"/>
                </a:solidFill>
                <a:latin typeface="Inter"/>
              </a:rPr>
              <a:t>Total Samples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0486762" y="5600700"/>
            <a:ext cx="942951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06B6D4"/>
                </a:solidFill>
                <a:latin typeface="Inter"/>
              </a:rPr>
              <a:t>433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0" y="6743700"/>
            <a:ext cx="6095847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5" name="Rectangle 114"/>
          <p:cNvSpPr/>
          <p:nvPr/>
        </p:nvSpPr>
        <p:spPr>
          <a:xfrm>
            <a:off x="6095847" y="6743700"/>
            <a:ext cx="6095847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85" y="400050"/>
            <a:ext cx="178113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650"/>
              </a:spcAft>
            </a:pPr>
            <a:r>
              <a:rPr sz="837" b="1">
                <a:solidFill>
                  <a:srgbClr val="7C3AED"/>
                </a:solidFill>
                <a:latin typeface="Inter"/>
              </a:rPr>
              <a:t>MODEL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485" y="695325"/>
            <a:ext cx="11048723" cy="4381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90"/>
              </a:lnSpc>
              <a:spcBef>
                <a:spcPts val="0"/>
              </a:spcBef>
              <a:spcAft>
                <a:spcPts val="0"/>
              </a:spcAft>
            </a:pPr>
            <a:r>
              <a:rPr sz="2511" b="1">
                <a:solidFill>
                  <a:srgbClr val="1E3A8A"/>
                </a:solidFill>
                <a:latin typeface="Inter"/>
              </a:rPr>
              <a:t>Results &amp; Performance Metrics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71485" y="1514475"/>
            <a:ext cx="5829154" cy="1276350"/>
          </a:xfrm>
          <a:prstGeom prst="roundRect">
            <a:avLst>
              <a:gd name="adj" fmla="val 2388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809604" y="1752599"/>
            <a:ext cx="1685882" cy="800100"/>
          </a:xfrm>
          <a:prstGeom prst="roundRect">
            <a:avLst>
              <a:gd name="adj" fmla="val 28571"/>
            </a:avLst>
          </a:prstGeom>
          <a:solidFill>
            <a:srgbClr val="FFFFFF"/>
          </a:solidFill>
          <a:ln w="8255">
            <a:solidFill>
              <a:srgbClr val="F1F5F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33426" y="1876424"/>
            <a:ext cx="1438239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390"/>
              </a:spcAft>
            </a:pPr>
            <a:r>
              <a:rPr sz="1913" b="1">
                <a:solidFill>
                  <a:srgbClr val="06B6D4"/>
                </a:solidFill>
                <a:latin typeface="Inter"/>
              </a:rPr>
              <a:t>98.57%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3426" y="2238375"/>
            <a:ext cx="14382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777" b="1">
                <a:solidFill>
                  <a:srgbClr val="64748B"/>
                </a:solidFill>
                <a:latin typeface="Inter"/>
              </a:rPr>
              <a:t>Accuracy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47883" y="1752599"/>
            <a:ext cx="1685882" cy="800100"/>
          </a:xfrm>
          <a:prstGeom prst="roundRect">
            <a:avLst>
              <a:gd name="adj" fmla="val 28571"/>
            </a:avLst>
          </a:prstGeom>
          <a:solidFill>
            <a:srgbClr val="FFFFFF"/>
          </a:solidFill>
          <a:ln w="8255">
            <a:solidFill>
              <a:srgbClr val="F1F5F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771705" y="1876424"/>
            <a:ext cx="1438239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390"/>
              </a:spcAft>
            </a:pPr>
            <a:r>
              <a:rPr sz="1913" b="1">
                <a:solidFill>
                  <a:srgbClr val="06B6D4"/>
                </a:solidFill>
                <a:latin typeface="Inter"/>
              </a:rPr>
              <a:t>0.98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1705" y="2238375"/>
            <a:ext cx="14382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777" b="1">
                <a:solidFill>
                  <a:srgbClr val="64748B"/>
                </a:solidFill>
                <a:latin typeface="Inter"/>
              </a:rPr>
              <a:t>Precision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476638" y="1752599"/>
            <a:ext cx="1685882" cy="800100"/>
          </a:xfrm>
          <a:prstGeom prst="roundRect">
            <a:avLst>
              <a:gd name="adj" fmla="val 28571"/>
            </a:avLst>
          </a:prstGeom>
          <a:solidFill>
            <a:srgbClr val="FFFFFF"/>
          </a:solidFill>
          <a:ln w="8255">
            <a:solidFill>
              <a:srgbClr val="F1F5F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600459" y="1876424"/>
            <a:ext cx="1438239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080"/>
              </a:lnSpc>
              <a:spcBef>
                <a:spcPts val="0"/>
              </a:spcBef>
              <a:spcAft>
                <a:spcPts val="390"/>
              </a:spcAft>
            </a:pPr>
            <a:r>
              <a:rPr sz="1913" b="1">
                <a:solidFill>
                  <a:srgbClr val="06B6D4"/>
                </a:solidFill>
                <a:latin typeface="Inter"/>
              </a:rPr>
              <a:t>0.98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00459" y="2238375"/>
            <a:ext cx="14382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777" b="1">
                <a:solidFill>
                  <a:srgbClr val="64748B"/>
                </a:solidFill>
                <a:latin typeface="Inter"/>
              </a:rPr>
              <a:t>F1-Score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667333" y="1990724"/>
            <a:ext cx="4952876" cy="4019549"/>
          </a:xfrm>
          <a:prstGeom prst="roundRect">
            <a:avLst>
              <a:gd name="adj" fmla="val 7582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6867353" y="2190749"/>
            <a:ext cx="455283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104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1076" b="1">
                <a:solidFill>
                  <a:srgbClr val="1F2937"/>
                </a:solidFill>
                <a:latin typeface="Inter"/>
              </a:rPr>
              <a:t> Per-Class Performance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67353" y="2228850"/>
            <a:ext cx="18" cy="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>
                <a:solidFill>
                  <a:srgbClr val="2563EB"/>
                </a:solidFill>
              </a:rPr>
              <a:t>•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743700"/>
            <a:ext cx="4267093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4267093" y="6743700"/>
            <a:ext cx="4267093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ectangle 22"/>
          <p:cNvSpPr/>
          <p:nvPr/>
        </p:nvSpPr>
        <p:spPr>
          <a:xfrm>
            <a:off x="8534186" y="6743700"/>
            <a:ext cx="3657508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EE17F1-A2D7-0F7D-643E-83876B10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387" y="2152649"/>
            <a:ext cx="4600767" cy="36566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8FFCD5-B4A3-CFB8-49AD-E10BD80778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66" y="3028949"/>
            <a:ext cx="4686360" cy="351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858028" y="-952499"/>
            <a:ext cx="3809904" cy="3809999"/>
          </a:xfrm>
          <a:prstGeom prst="roundRect">
            <a:avLst>
              <a:gd name="adj" fmla="val 50000"/>
            </a:avLst>
          </a:prstGeom>
          <a:solidFill>
            <a:srgbClr val="F3E8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-476238" y="4000500"/>
            <a:ext cx="3333666" cy="3333749"/>
          </a:xfrm>
          <a:prstGeom prst="roundRect">
            <a:avLst>
              <a:gd name="adj" fmla="val 50000"/>
            </a:avLst>
          </a:prstGeom>
          <a:solidFill>
            <a:srgbClr val="CFFAFE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71485" y="380999"/>
            <a:ext cx="11048723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520"/>
              </a:spcAft>
            </a:pPr>
            <a:r>
              <a:rPr sz="777" b="1">
                <a:solidFill>
                  <a:srgbClr val="06B6D4"/>
                </a:solidFill>
                <a:latin typeface="Inter"/>
              </a:rPr>
              <a:t>EVALUATION &amp; LEARNINGS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485" y="647699"/>
            <a:ext cx="11048723" cy="4381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90"/>
              </a:lnSpc>
              <a:spcBef>
                <a:spcPts val="0"/>
              </a:spcBef>
              <a:spcAft>
                <a:spcPts val="0"/>
              </a:spcAft>
            </a:pPr>
            <a:r>
              <a:rPr sz="2511" b="1">
                <a:solidFill>
                  <a:srgbClr val="1E3A8A"/>
                </a:solidFill>
                <a:latin typeface="Inter"/>
              </a:rPr>
              <a:t>Discussion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71485" y="1371600"/>
            <a:ext cx="5371965" cy="3838575"/>
          </a:xfrm>
          <a:prstGeom prst="roundRect">
            <a:avLst>
              <a:gd name="adj" fmla="val 7092"/>
            </a:avLst>
          </a:prstGeom>
          <a:solidFill>
            <a:srgbClr val="FFFFFF"/>
          </a:solidFill>
          <a:ln w="8255">
            <a:solidFill>
              <a:srgbClr val="F1F5F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847703" y="1647825"/>
            <a:ext cx="495287" cy="495299"/>
          </a:xfrm>
          <a:prstGeom prst="roundRect">
            <a:avLst>
              <a:gd name="adj" fmla="val 46153"/>
            </a:avLst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1050" y="1781174"/>
            <a:ext cx="228594" cy="228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76338" y="1724024"/>
            <a:ext cx="2095447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1F2937"/>
                </a:solidFill>
                <a:latin typeface="Inter"/>
              </a:rPr>
              <a:t>What Worked Well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47703" y="2657475"/>
            <a:ext cx="76198" cy="76200"/>
          </a:xfrm>
          <a:prstGeom prst="roundRect">
            <a:avLst>
              <a:gd name="adj" fmla="val 5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076298" y="2581275"/>
            <a:ext cx="4590935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260"/>
              </a:spcAft>
            </a:pPr>
            <a:r>
              <a:rPr sz="897" b="1">
                <a:solidFill>
                  <a:srgbClr val="374151"/>
                </a:solidFill>
                <a:latin typeface="Inter"/>
              </a:rPr>
              <a:t>Annotated Dataset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6298" y="2828925"/>
            <a:ext cx="4590935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Pre-labeled YOLO-compatible dataset saved significant time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47703" y="3257550"/>
            <a:ext cx="76198" cy="76200"/>
          </a:xfrm>
          <a:prstGeom prst="roundRect">
            <a:avLst>
              <a:gd name="adj" fmla="val 5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76298" y="3181350"/>
            <a:ext cx="4590935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260"/>
              </a:spcAft>
            </a:pPr>
            <a:r>
              <a:rPr sz="897" b="1">
                <a:solidFill>
                  <a:srgbClr val="374151"/>
                </a:solidFill>
                <a:latin typeface="Inter"/>
              </a:rPr>
              <a:t>Ultralytics API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6298" y="3438525"/>
            <a:ext cx="4590935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Simple and efficient for training/testing different YOLO variants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47703" y="3867149"/>
            <a:ext cx="76198" cy="76200"/>
          </a:xfrm>
          <a:prstGeom prst="roundRect">
            <a:avLst>
              <a:gd name="adj" fmla="val 5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076298" y="3790949"/>
            <a:ext cx="4590935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260"/>
              </a:spcAft>
            </a:pPr>
            <a:r>
              <a:rPr sz="897" b="1">
                <a:solidFill>
                  <a:srgbClr val="374151"/>
                </a:solidFill>
                <a:latin typeface="Inter"/>
              </a:rPr>
              <a:t>Visual Outputs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6298" y="4038599"/>
            <a:ext cx="4590935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Bounding boxes and labels made system easy to understand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47703" y="4467224"/>
            <a:ext cx="76198" cy="76200"/>
          </a:xfrm>
          <a:prstGeom prst="roundRect">
            <a:avLst>
              <a:gd name="adj" fmla="val 5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076298" y="4391025"/>
            <a:ext cx="4590935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260"/>
              </a:spcAft>
            </a:pPr>
            <a:r>
              <a:rPr sz="897" b="1">
                <a:solidFill>
                  <a:srgbClr val="374151"/>
                </a:solidFill>
                <a:latin typeface="Inter"/>
              </a:rPr>
              <a:t>Real-time Performance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6298" y="4648200"/>
            <a:ext cx="4590935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Good balance of speed and accuracy for practical use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48243" y="1371600"/>
            <a:ext cx="5371965" cy="5105401"/>
          </a:xfrm>
          <a:prstGeom prst="roundRect">
            <a:avLst>
              <a:gd name="adj" fmla="val 7092"/>
            </a:avLst>
          </a:prstGeom>
          <a:solidFill>
            <a:srgbClr val="FFFFFF"/>
          </a:solidFill>
          <a:ln w="8255">
            <a:solidFill>
              <a:srgbClr val="F1F5F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6524461" y="1647825"/>
            <a:ext cx="495287" cy="495299"/>
          </a:xfrm>
          <a:prstGeom prst="roundRect">
            <a:avLst>
              <a:gd name="adj" fmla="val 46153"/>
            </a:avLst>
          </a:prstGeom>
          <a:solidFill>
            <a:srgbClr val="FEF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808" y="1781174"/>
            <a:ext cx="228594" cy="228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153096" y="1724024"/>
            <a:ext cx="2600259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1F2937"/>
                </a:solidFill>
                <a:latin typeface="Inter"/>
              </a:rPr>
              <a:t>Challenges &amp; Solutions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524461" y="2581275"/>
            <a:ext cx="4819529" cy="1085850"/>
          </a:xfrm>
          <a:prstGeom prst="roundRect">
            <a:avLst>
              <a:gd name="adj" fmla="val 2105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 Same Side Corner Rectangle 26"/>
          <p:cNvSpPr/>
          <p:nvPr/>
        </p:nvSpPr>
        <p:spPr>
          <a:xfrm rot="16200000">
            <a:off x="6047576" y="3058160"/>
            <a:ext cx="10858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6714957" y="2733674"/>
            <a:ext cx="447663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260"/>
              </a:spcAft>
            </a:pPr>
            <a:r>
              <a:rPr sz="897" b="1">
                <a:solidFill>
                  <a:srgbClr val="374151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897" b="1">
                <a:solidFill>
                  <a:srgbClr val="374151"/>
                </a:solidFill>
                <a:latin typeface="Inter"/>
              </a:rPr>
              <a:t> Slow Training Speed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14957" y="2762249"/>
            <a:ext cx="15" cy="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>
                <a:solidFill>
                  <a:srgbClr val="D97706"/>
                </a:solidFill>
              </a:rPr>
              <a:t>🕒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14957" y="2981325"/>
            <a:ext cx="447663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Big models took too long on hardware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714957" y="3257550"/>
            <a:ext cx="3924201" cy="247649"/>
          </a:xfrm>
          <a:prstGeom prst="roundRect">
            <a:avLst>
              <a:gd name="adj" fmla="val 46153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6714957" y="3257550"/>
            <a:ext cx="3924201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520"/>
              </a:spcBef>
              <a:spcAft>
                <a:spcPts val="0"/>
              </a:spcAft>
            </a:pPr>
            <a:r>
              <a:rPr sz="717" b="1">
                <a:solidFill>
                  <a:srgbClr val="1D4ED8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717" b="1">
                <a:solidFill>
                  <a:srgbClr val="1D4ED8"/>
                </a:solidFill>
                <a:latin typeface="Inter"/>
              </a:rPr>
              <a:t> Solution: Reduced image size &amp; batch, tested lighter models first </a:t>
            </a: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204" y="3324225"/>
            <a:ext cx="114297" cy="114300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6524461" y="3924299"/>
            <a:ext cx="4819529" cy="1085850"/>
          </a:xfrm>
          <a:prstGeom prst="roundRect">
            <a:avLst>
              <a:gd name="adj" fmla="val 2105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 Same Side Corner Rectangle 34"/>
          <p:cNvSpPr/>
          <p:nvPr/>
        </p:nvSpPr>
        <p:spPr>
          <a:xfrm rot="16200000">
            <a:off x="6047576" y="4401184"/>
            <a:ext cx="10858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6714957" y="4076699"/>
            <a:ext cx="447663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260"/>
              </a:spcAft>
            </a:pPr>
            <a:r>
              <a:rPr sz="897" b="1">
                <a:solidFill>
                  <a:srgbClr val="374151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897" b="1">
                <a:solidFill>
                  <a:srgbClr val="374151"/>
                </a:solidFill>
                <a:latin typeface="Inter"/>
              </a:rPr>
              <a:t> Model Generalization </a:t>
            </a: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4957" y="4105274"/>
            <a:ext cx="180970" cy="14287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714957" y="4333875"/>
            <a:ext cx="447663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Varying lighting and camera angles affected accuracy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714957" y="4610099"/>
            <a:ext cx="2657408" cy="247649"/>
          </a:xfrm>
          <a:prstGeom prst="roundRect">
            <a:avLst>
              <a:gd name="adj" fmla="val 46153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6714957" y="4610099"/>
            <a:ext cx="2657408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520"/>
              </a:spcBef>
              <a:spcAft>
                <a:spcPts val="0"/>
              </a:spcAft>
            </a:pPr>
            <a:r>
              <a:rPr sz="717" b="1">
                <a:solidFill>
                  <a:srgbClr val="1D4ED8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717" b="1">
                <a:solidFill>
                  <a:srgbClr val="1D4ED8"/>
                </a:solidFill>
                <a:latin typeface="Inter"/>
              </a:rPr>
              <a:t> Solution: Need more diverse training data </a:t>
            </a:r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204" y="4676775"/>
            <a:ext cx="114297" cy="114300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6524461" y="5276850"/>
            <a:ext cx="4819529" cy="1085850"/>
          </a:xfrm>
          <a:prstGeom prst="roundRect">
            <a:avLst>
              <a:gd name="adj" fmla="val 21052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Round Same Side Corner Rectangle 42"/>
          <p:cNvSpPr/>
          <p:nvPr/>
        </p:nvSpPr>
        <p:spPr>
          <a:xfrm rot="16200000">
            <a:off x="6047576" y="5753735"/>
            <a:ext cx="10858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6714957" y="5429250"/>
            <a:ext cx="447663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260"/>
              </a:spcAft>
            </a:pPr>
            <a:r>
              <a:rPr sz="897" b="1">
                <a:solidFill>
                  <a:srgbClr val="374151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897" b="1">
                <a:solidFill>
                  <a:srgbClr val="374151"/>
                </a:solidFill>
                <a:latin typeface="Inter"/>
              </a:rPr>
              <a:t> Far Worker Detection 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4957" y="5457825"/>
            <a:ext cx="142871" cy="14287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714957" y="5676900"/>
            <a:ext cx="447663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Small/far workers were harder to detect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6714957" y="5953124"/>
            <a:ext cx="4048023" cy="247649"/>
          </a:xfrm>
          <a:prstGeom prst="roundRect">
            <a:avLst>
              <a:gd name="adj" fmla="val 46153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6714957" y="5953124"/>
            <a:ext cx="4048023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520"/>
              </a:spcBef>
              <a:spcAft>
                <a:spcPts val="0"/>
              </a:spcAft>
            </a:pPr>
            <a:r>
              <a:rPr sz="717" b="1">
                <a:solidFill>
                  <a:srgbClr val="1D4ED8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717" b="1">
                <a:solidFill>
                  <a:srgbClr val="1D4ED8"/>
                </a:solidFill>
                <a:latin typeface="Inter"/>
              </a:rPr>
              <a:t> Solution: Higher inference resolution, tuned confidence thresholds </a:t>
            </a: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204" y="6019800"/>
            <a:ext cx="114297" cy="11430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0" y="6743700"/>
            <a:ext cx="6095847" cy="1143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9" name="Rectangle 58"/>
          <p:cNvSpPr/>
          <p:nvPr/>
        </p:nvSpPr>
        <p:spPr>
          <a:xfrm>
            <a:off x="6095847" y="6743700"/>
            <a:ext cx="6095847" cy="1143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0981" y="180976"/>
            <a:ext cx="4124221" cy="8762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90"/>
              </a:lnSpc>
              <a:spcBef>
                <a:spcPts val="0"/>
              </a:spcBef>
              <a:spcAft>
                <a:spcPts val="0"/>
              </a:spcAft>
            </a:pPr>
            <a:r>
              <a:rPr sz="2511" b="1" dirty="0">
                <a:solidFill>
                  <a:srgbClr val="1E3A8A"/>
                </a:solidFill>
                <a:latin typeface="Inter"/>
              </a:rPr>
              <a:t>Conclusion &amp; Future Work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91064" y="919163"/>
            <a:ext cx="4557295" cy="4652961"/>
          </a:xfrm>
          <a:prstGeom prst="roundRect">
            <a:avLst>
              <a:gd name="adj" fmla="val 12451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790861" y="914400"/>
            <a:ext cx="314317" cy="533399"/>
          </a:xfrm>
          <a:prstGeom prst="roundRect">
            <a:avLst>
              <a:gd name="adj" fmla="val 84848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385" y="1057274"/>
            <a:ext cx="276218" cy="2476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524" y="809625"/>
            <a:ext cx="1371565" cy="7429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1554" b="1" dirty="0">
                <a:solidFill>
                  <a:srgbClr val="1F2937"/>
                </a:solidFill>
                <a:latin typeface="Inter"/>
              </a:rPr>
              <a:t>What We Achieved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791" y="1552574"/>
            <a:ext cx="1819229" cy="1619250"/>
          </a:xfrm>
          <a:prstGeom prst="roundRect">
            <a:avLst>
              <a:gd name="adj" fmla="val 1411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-182298" y="2296160"/>
            <a:ext cx="16192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800385" y="1724024"/>
            <a:ext cx="304792" cy="304800"/>
          </a:xfrm>
          <a:prstGeom prst="roundRect">
            <a:avLst>
              <a:gd name="adj" fmla="val 50000"/>
            </a:avLst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34" y="1800223"/>
            <a:ext cx="190495" cy="15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8524" y="1724024"/>
            <a:ext cx="962000" cy="1276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 dirty="0">
                <a:solidFill>
                  <a:srgbClr val="374151"/>
                </a:solidFill>
                <a:latin typeface="Inter"/>
              </a:rPr>
              <a:t>Developed automated safety monitoring system using YOLO v11x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1791" y="3324223"/>
            <a:ext cx="1819229" cy="1838324"/>
          </a:xfrm>
          <a:prstGeom prst="roundRect">
            <a:avLst>
              <a:gd name="adj" fmla="val 1256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-281331" y="4177345"/>
            <a:ext cx="183832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800385" y="3495673"/>
            <a:ext cx="304792" cy="304800"/>
          </a:xfrm>
          <a:prstGeom prst="roundRect">
            <a:avLst>
              <a:gd name="adj" fmla="val 50000"/>
            </a:avLst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108" y="3571874"/>
            <a:ext cx="133346" cy="152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38524" y="3495673"/>
            <a:ext cx="962000" cy="14954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Inter"/>
              </a:rPr>
              <a:t>Trained model on real construction PPE dataset with 11 classes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886308" y="1733549"/>
            <a:ext cx="1819229" cy="1200150"/>
          </a:xfrm>
          <a:prstGeom prst="roundRect">
            <a:avLst>
              <a:gd name="adj" fmla="val 1904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2352273" y="2267584"/>
            <a:ext cx="12001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3114902" y="1904999"/>
            <a:ext cx="304792" cy="304800"/>
          </a:xfrm>
          <a:prstGeom prst="roundRect">
            <a:avLst>
              <a:gd name="adj" fmla="val 50000"/>
            </a:avLst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1100" y="1981200"/>
            <a:ext cx="152396" cy="152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53041" y="1904999"/>
            <a:ext cx="962000" cy="8572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Inter"/>
              </a:rPr>
              <a:t>Achieved </a:t>
            </a:r>
            <a:r>
              <a:rPr sz="956" b="1">
                <a:solidFill>
                  <a:srgbClr val="06B6D4"/>
                </a:solidFill>
                <a:latin typeface="Inter"/>
              </a:rPr>
              <a:t>98.57% accuracy</a:t>
            </a:r>
            <a:r>
              <a:rPr sz="956" b="0">
                <a:solidFill>
                  <a:srgbClr val="374151"/>
                </a:solidFill>
                <a:latin typeface="Inter"/>
              </a:rPr>
              <a:t> on test set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86308" y="3086100"/>
            <a:ext cx="1819229" cy="1409699"/>
          </a:xfrm>
          <a:prstGeom prst="roundRect">
            <a:avLst>
              <a:gd name="adj" fmla="val 16216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2247499" y="3724909"/>
            <a:ext cx="14096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3114902" y="3257550"/>
            <a:ext cx="304792" cy="304800"/>
          </a:xfrm>
          <a:prstGeom prst="roundRect">
            <a:avLst>
              <a:gd name="adj" fmla="val 50000"/>
            </a:avLst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1575" y="3333749"/>
            <a:ext cx="171445" cy="152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53041" y="3257550"/>
            <a:ext cx="962000" cy="10667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Inter"/>
              </a:rPr>
              <a:t>Built Streamlit GUI for real-time PPE detection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229877" y="914400"/>
            <a:ext cx="6367547" cy="4333872"/>
          </a:xfrm>
          <a:prstGeom prst="roundRect">
            <a:avLst>
              <a:gd name="adj" fmla="val 9937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5682547" y="1100137"/>
            <a:ext cx="390515" cy="533399"/>
          </a:xfrm>
          <a:prstGeom prst="roundRect">
            <a:avLst>
              <a:gd name="adj" fmla="val 68292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9220" y="1243011"/>
            <a:ext cx="247643" cy="2476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206409" y="995362"/>
            <a:ext cx="1914477" cy="7429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1554" b="1" dirty="0">
                <a:solidFill>
                  <a:srgbClr val="1F2937"/>
                </a:solidFill>
                <a:latin typeface="Inter"/>
              </a:rPr>
              <a:t>Future Improvements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592307" y="1776413"/>
            <a:ext cx="2438339" cy="981074"/>
          </a:xfrm>
          <a:prstGeom prst="roundRect">
            <a:avLst>
              <a:gd name="adj" fmla="val 23300"/>
            </a:avLst>
          </a:prstGeom>
          <a:gradFill rotWithShape="1">
            <a:gsLst>
              <a:gs pos="0">
                <a:srgbClr val="FAF5FF"/>
              </a:gs>
              <a:gs pos="100000">
                <a:srgbClr val="FFFF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 Same Side Corner Rectangle 32"/>
          <p:cNvSpPr/>
          <p:nvPr/>
        </p:nvSpPr>
        <p:spPr>
          <a:xfrm rot="16200000">
            <a:off x="5167810" y="2200910"/>
            <a:ext cx="9810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5820901" y="1947863"/>
            <a:ext cx="304792" cy="304800"/>
          </a:xfrm>
          <a:prstGeom prst="roundRect">
            <a:avLst>
              <a:gd name="adj" fmla="val 50000"/>
            </a:avLst>
          </a:prstGeom>
          <a:solidFill>
            <a:srgbClr val="F5F3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7099" y="2024062"/>
            <a:ext cx="152396" cy="1524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59040" y="1947863"/>
            <a:ext cx="1581110" cy="6381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Inter"/>
              </a:rPr>
              <a:t>Add more PPE types (harnesses, ear protection, masks)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592307" y="2890837"/>
            <a:ext cx="2438339" cy="981074"/>
          </a:xfrm>
          <a:prstGeom prst="roundRect">
            <a:avLst>
              <a:gd name="adj" fmla="val 23300"/>
            </a:avLst>
          </a:prstGeom>
          <a:gradFill rotWithShape="1">
            <a:gsLst>
              <a:gs pos="0">
                <a:srgbClr val="FAF5FF"/>
              </a:gs>
              <a:gs pos="100000">
                <a:srgbClr val="FFFF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Round Same Side Corner Rectangle 37"/>
          <p:cNvSpPr/>
          <p:nvPr/>
        </p:nvSpPr>
        <p:spPr>
          <a:xfrm rot="16200000">
            <a:off x="5167810" y="3315334"/>
            <a:ext cx="9810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Rounded Rectangle 38"/>
          <p:cNvSpPr/>
          <p:nvPr/>
        </p:nvSpPr>
        <p:spPr>
          <a:xfrm>
            <a:off x="5820901" y="3062287"/>
            <a:ext cx="304792" cy="304800"/>
          </a:xfrm>
          <a:prstGeom prst="roundRect">
            <a:avLst>
              <a:gd name="adj" fmla="val 50000"/>
            </a:avLst>
          </a:prstGeom>
          <a:solidFill>
            <a:srgbClr val="F5F3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6149" y="3138488"/>
            <a:ext cx="114297" cy="152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259040" y="3062287"/>
            <a:ext cx="1581110" cy="6381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Inter"/>
              </a:rPr>
              <a:t>Include night/low-light images for 24/7 coverage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799677" y="1776413"/>
            <a:ext cx="2438339" cy="1200150"/>
          </a:xfrm>
          <a:prstGeom prst="roundRect">
            <a:avLst>
              <a:gd name="adj" fmla="val 19047"/>
            </a:avLst>
          </a:prstGeom>
          <a:gradFill rotWithShape="1">
            <a:gsLst>
              <a:gs pos="0">
                <a:srgbClr val="FAF5FF"/>
              </a:gs>
              <a:gs pos="100000">
                <a:srgbClr val="FFFF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Round Same Side Corner Rectangle 42"/>
          <p:cNvSpPr/>
          <p:nvPr/>
        </p:nvSpPr>
        <p:spPr>
          <a:xfrm rot="16200000">
            <a:off x="8265642" y="2310448"/>
            <a:ext cx="12001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Rounded Rectangle 43"/>
          <p:cNvSpPr/>
          <p:nvPr/>
        </p:nvSpPr>
        <p:spPr>
          <a:xfrm>
            <a:off x="9028271" y="1947863"/>
            <a:ext cx="304792" cy="304800"/>
          </a:xfrm>
          <a:prstGeom prst="roundRect">
            <a:avLst>
              <a:gd name="adj" fmla="val 50000"/>
            </a:avLst>
          </a:prstGeom>
          <a:solidFill>
            <a:srgbClr val="F5F3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04469" y="2024063"/>
            <a:ext cx="152396" cy="1524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466410" y="1947863"/>
            <a:ext cx="1581110" cy="8572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Inter"/>
              </a:rPr>
              <a:t>Improve detection accuracy for distant/partial workers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799677" y="3109913"/>
            <a:ext cx="2438339" cy="981074"/>
          </a:xfrm>
          <a:prstGeom prst="roundRect">
            <a:avLst>
              <a:gd name="adj" fmla="val 23300"/>
            </a:avLst>
          </a:prstGeom>
          <a:gradFill rotWithShape="1">
            <a:gsLst>
              <a:gs pos="0">
                <a:srgbClr val="FAF5FF"/>
              </a:gs>
              <a:gs pos="100000">
                <a:srgbClr val="FFFF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Round Same Side Corner Rectangle 47"/>
          <p:cNvSpPr/>
          <p:nvPr/>
        </p:nvSpPr>
        <p:spPr>
          <a:xfrm rot="16200000">
            <a:off x="8375180" y="3534410"/>
            <a:ext cx="9810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Rounded Rectangle 48"/>
          <p:cNvSpPr/>
          <p:nvPr/>
        </p:nvSpPr>
        <p:spPr>
          <a:xfrm>
            <a:off x="9028271" y="3281363"/>
            <a:ext cx="304792" cy="304800"/>
          </a:xfrm>
          <a:prstGeom prst="roundRect">
            <a:avLst>
              <a:gd name="adj" fmla="val 50000"/>
            </a:avLst>
          </a:prstGeom>
          <a:solidFill>
            <a:srgbClr val="F5F3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04469" y="3357564"/>
            <a:ext cx="152396" cy="1524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466410" y="3281363"/>
            <a:ext cx="1581110" cy="6381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374151"/>
                </a:solidFill>
                <a:latin typeface="Inter"/>
              </a:rPr>
              <a:t>Enhance model generalization across diverse conditions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6743700"/>
            <a:ext cx="6095847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Rectangle 52"/>
          <p:cNvSpPr/>
          <p:nvPr/>
        </p:nvSpPr>
        <p:spPr>
          <a:xfrm>
            <a:off x="6095847" y="6743700"/>
            <a:ext cx="6095847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619409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1714457" y="-380999"/>
            <a:ext cx="2666933" cy="2667000"/>
          </a:xfrm>
          <a:prstGeom prst="roundRect">
            <a:avLst>
              <a:gd name="adj" fmla="val 50000"/>
            </a:avLst>
          </a:prstGeom>
          <a:solidFill>
            <a:srgbClr val="7C3AED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28614" y="571500"/>
            <a:ext cx="2762180" cy="609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4095"/>
              </a:lnSpc>
              <a:spcBef>
                <a:spcPts val="0"/>
              </a:spcBef>
              <a:spcAft>
                <a:spcPts val="975"/>
              </a:spcAft>
            </a:pPr>
            <a:r>
              <a:rPr sz="3468" b="1">
                <a:solidFill>
                  <a:srgbClr val="FFFFFF"/>
                </a:solidFill>
                <a:latin typeface="Inter"/>
              </a:rPr>
              <a:t>AGENDA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208" y="1323974"/>
            <a:ext cx="2533586" cy="10287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BFDBFE"/>
                </a:solidFill>
                <a:latin typeface="Inter"/>
              </a:rPr>
              <a:t>Comprehensive overview of construction safety monitoring system development and implementation.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8614" y="4381499"/>
            <a:ext cx="2762180" cy="190499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3619409" y="0"/>
            <a:ext cx="8572285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4286142" y="1619250"/>
            <a:ext cx="3571785" cy="761999"/>
          </a:xfrm>
          <a:prstGeom prst="roundRect">
            <a:avLst>
              <a:gd name="adj" fmla="val 3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 Same Side Corner Rectangle 8"/>
          <p:cNvSpPr/>
          <p:nvPr/>
        </p:nvSpPr>
        <p:spPr>
          <a:xfrm rot="16200000">
            <a:off x="4004203" y="1901189"/>
            <a:ext cx="761999" cy="1981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7324541" y="2057400"/>
            <a:ext cx="457188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511" b="1">
                <a:solidFill>
                  <a:srgbClr val="F1F5F9"/>
                </a:solidFill>
                <a:latin typeface="Inter"/>
              </a:rPr>
              <a:t>01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552836" y="1790700"/>
            <a:ext cx="419089" cy="419100"/>
          </a:xfrm>
          <a:prstGeom prst="roundRect">
            <a:avLst>
              <a:gd name="adj" fmla="val 45454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5143371" y="1866899"/>
            <a:ext cx="189542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Introduction &amp; Problem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48423" y="1619250"/>
            <a:ext cx="3571785" cy="761999"/>
          </a:xfrm>
          <a:prstGeom prst="roundRect">
            <a:avLst>
              <a:gd name="adj" fmla="val 3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7766484" y="1901189"/>
            <a:ext cx="761999" cy="1981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1010624" y="2057400"/>
            <a:ext cx="533386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511" b="1">
                <a:solidFill>
                  <a:srgbClr val="F1F5F9"/>
                </a:solidFill>
                <a:latin typeface="Inter"/>
              </a:rPr>
              <a:t>02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315117" y="1790700"/>
            <a:ext cx="419089" cy="419100"/>
          </a:xfrm>
          <a:prstGeom prst="roundRect">
            <a:avLst>
              <a:gd name="adj" fmla="val 45454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8905652" y="1866899"/>
            <a:ext cx="200019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Background &amp; Literature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86142" y="2571750"/>
            <a:ext cx="3571785" cy="761999"/>
          </a:xfrm>
          <a:prstGeom prst="roundRect">
            <a:avLst>
              <a:gd name="adj" fmla="val 3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 Same Side Corner Rectangle 20"/>
          <p:cNvSpPr/>
          <p:nvPr/>
        </p:nvSpPr>
        <p:spPr>
          <a:xfrm rot="16200000">
            <a:off x="4004203" y="2853689"/>
            <a:ext cx="761999" cy="1981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7238819" y="3009900"/>
            <a:ext cx="542911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511" b="1">
                <a:solidFill>
                  <a:srgbClr val="F1F5F9"/>
                </a:solidFill>
                <a:latin typeface="Inter"/>
              </a:rPr>
              <a:t>03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552836" y="2743200"/>
            <a:ext cx="419089" cy="419100"/>
          </a:xfrm>
          <a:prstGeom prst="roundRect">
            <a:avLst>
              <a:gd name="adj" fmla="val 45454"/>
            </a:avLst>
          </a:prstGeom>
          <a:solidFill>
            <a:srgbClr val="CFF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5143371" y="2819399"/>
            <a:ext cx="146681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Dataset Overview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048423" y="2571750"/>
            <a:ext cx="3571785" cy="761999"/>
          </a:xfrm>
          <a:prstGeom prst="roundRect">
            <a:avLst>
              <a:gd name="adj" fmla="val 3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 Same Side Corner Rectangle 26"/>
          <p:cNvSpPr/>
          <p:nvPr/>
        </p:nvSpPr>
        <p:spPr>
          <a:xfrm rot="16200000">
            <a:off x="7766484" y="2853689"/>
            <a:ext cx="761999" cy="1981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10991575" y="3009900"/>
            <a:ext cx="552436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511" b="1">
                <a:solidFill>
                  <a:srgbClr val="F1F5F9"/>
                </a:solidFill>
                <a:latin typeface="Inter"/>
              </a:rPr>
              <a:t>04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315117" y="2743200"/>
            <a:ext cx="419089" cy="419100"/>
          </a:xfrm>
          <a:prstGeom prst="roundRect">
            <a:avLst>
              <a:gd name="adj" fmla="val 45454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8905652" y="2819399"/>
            <a:ext cx="208592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YOLO Model Comparison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286142" y="3524250"/>
            <a:ext cx="3571785" cy="761999"/>
          </a:xfrm>
          <a:prstGeom prst="roundRect">
            <a:avLst>
              <a:gd name="adj" fmla="val 3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 Same Side Corner Rectangle 32"/>
          <p:cNvSpPr/>
          <p:nvPr/>
        </p:nvSpPr>
        <p:spPr>
          <a:xfrm rot="16200000">
            <a:off x="4004203" y="3806189"/>
            <a:ext cx="761999" cy="1981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TextBox 33"/>
          <p:cNvSpPr txBox="1"/>
          <p:nvPr/>
        </p:nvSpPr>
        <p:spPr>
          <a:xfrm>
            <a:off x="7248343" y="3962399"/>
            <a:ext cx="533386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511" b="1">
                <a:solidFill>
                  <a:srgbClr val="F1F5F9"/>
                </a:solidFill>
                <a:latin typeface="Inter"/>
              </a:rPr>
              <a:t>05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552836" y="3695699"/>
            <a:ext cx="419089" cy="419100"/>
          </a:xfrm>
          <a:prstGeom prst="roundRect">
            <a:avLst>
              <a:gd name="adj" fmla="val 45454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5143371" y="3771900"/>
            <a:ext cx="169540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System Architecture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048423" y="3524250"/>
            <a:ext cx="3571785" cy="761999"/>
          </a:xfrm>
          <a:prstGeom prst="roundRect">
            <a:avLst>
              <a:gd name="adj" fmla="val 3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Round Same Side Corner Rectangle 38"/>
          <p:cNvSpPr/>
          <p:nvPr/>
        </p:nvSpPr>
        <p:spPr>
          <a:xfrm rot="16200000">
            <a:off x="7766484" y="3806189"/>
            <a:ext cx="761999" cy="1981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11001099" y="3962399"/>
            <a:ext cx="542911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511" b="1">
                <a:solidFill>
                  <a:srgbClr val="F1F5F9"/>
                </a:solidFill>
                <a:latin typeface="Inter"/>
              </a:rPr>
              <a:t>06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315117" y="3695699"/>
            <a:ext cx="419089" cy="419100"/>
          </a:xfrm>
          <a:prstGeom prst="roundRect">
            <a:avLst>
              <a:gd name="adj" fmla="val 45454"/>
            </a:avLst>
          </a:prstGeom>
          <a:solidFill>
            <a:srgbClr val="CFF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TextBox 42"/>
          <p:cNvSpPr txBox="1"/>
          <p:nvPr/>
        </p:nvSpPr>
        <p:spPr>
          <a:xfrm>
            <a:off x="8905652" y="3771900"/>
            <a:ext cx="210497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Implementation &amp; Results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4286142" y="4476750"/>
            <a:ext cx="7334066" cy="761999"/>
          </a:xfrm>
          <a:prstGeom prst="roundRect">
            <a:avLst>
              <a:gd name="adj" fmla="val 3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Round Same Side Corner Rectangle 44"/>
          <p:cNvSpPr/>
          <p:nvPr/>
        </p:nvSpPr>
        <p:spPr>
          <a:xfrm rot="16200000">
            <a:off x="4004203" y="4758689"/>
            <a:ext cx="761999" cy="1981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TextBox 45"/>
          <p:cNvSpPr txBox="1"/>
          <p:nvPr/>
        </p:nvSpPr>
        <p:spPr>
          <a:xfrm>
            <a:off x="11039199" y="4914900"/>
            <a:ext cx="504812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2511" b="1">
                <a:solidFill>
                  <a:srgbClr val="F1F5F9"/>
                </a:solidFill>
                <a:latin typeface="Inter"/>
              </a:rPr>
              <a:t>07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52836" y="4648200"/>
            <a:ext cx="419089" cy="419100"/>
          </a:xfrm>
          <a:prstGeom prst="roundRect">
            <a:avLst>
              <a:gd name="adj" fmla="val 45454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TextBox 48"/>
          <p:cNvSpPr txBox="1"/>
          <p:nvPr/>
        </p:nvSpPr>
        <p:spPr>
          <a:xfrm>
            <a:off x="5143371" y="4724399"/>
            <a:ext cx="204782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Discussion &amp; Conclusion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0" y="6743700"/>
            <a:ext cx="4267093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1" name="Rectangle 50"/>
          <p:cNvSpPr/>
          <p:nvPr/>
        </p:nvSpPr>
        <p:spPr>
          <a:xfrm>
            <a:off x="4267093" y="6743700"/>
            <a:ext cx="7924601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 rotWithShape="1">
            <a:gsLst>
              <a:gs pos="0">
                <a:srgbClr val="1E3A8A">
                  <a:alpha val="85000"/>
                </a:srgbClr>
              </a:gs>
              <a:gs pos="100000">
                <a:srgbClr val="7C3AED">
                  <a:alpha val="75000"/>
                </a:srgbClr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71" y="952499"/>
            <a:ext cx="76198" cy="762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1079" y="5372100"/>
            <a:ext cx="57148" cy="57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1886" y="2857500"/>
            <a:ext cx="3047924" cy="8382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5720"/>
              </a:lnSpc>
              <a:spcBef>
                <a:spcPts val="0"/>
              </a:spcBef>
              <a:spcAft>
                <a:spcPts val="1560"/>
              </a:spcAft>
            </a:pPr>
            <a:r>
              <a:rPr sz="5262" b="1" dirty="0">
                <a:solidFill>
                  <a:srgbClr val="FFFFFF"/>
                </a:solidFill>
                <a:latin typeface="Inter"/>
              </a:rPr>
              <a:t>Thank You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743700"/>
            <a:ext cx="6095847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095847" y="6743700"/>
            <a:ext cx="6095847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143771" y="-952499"/>
            <a:ext cx="3809904" cy="3809999"/>
          </a:xfrm>
          <a:prstGeom prst="roundRect">
            <a:avLst>
              <a:gd name="adj" fmla="val 50000"/>
            </a:avLst>
          </a:prstGeom>
          <a:solidFill>
            <a:srgbClr val="F3E8FF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-476238" y="4572000"/>
            <a:ext cx="2857428" cy="2857500"/>
          </a:xfrm>
          <a:prstGeom prst="roundRect">
            <a:avLst>
              <a:gd name="adj" fmla="val 50000"/>
            </a:avLst>
          </a:prstGeom>
          <a:solidFill>
            <a:srgbClr val="CFFAFE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66733" y="571500"/>
            <a:ext cx="700069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650"/>
              </a:spcAft>
            </a:pPr>
            <a:r>
              <a:rPr sz="777" b="1">
                <a:solidFill>
                  <a:srgbClr val="06B6D4"/>
                </a:solidFill>
                <a:latin typeface="Inter"/>
              </a:rPr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733" y="857250"/>
            <a:ext cx="7000699" cy="8762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90"/>
              </a:lnSpc>
              <a:spcBef>
                <a:spcPts val="0"/>
              </a:spcBef>
              <a:spcAft>
                <a:spcPts val="1820"/>
              </a:spcAft>
            </a:pPr>
            <a:r>
              <a:rPr sz="2392" b="1">
                <a:solidFill>
                  <a:srgbClr val="1E3A8A"/>
                </a:solidFill>
                <a:latin typeface="Inter"/>
              </a:rPr>
              <a:t>The Problem</a:t>
            </a:r>
            <a:r>
              <a:rPr sz="1104"/>
              <a:t>
</a:t>
            </a:r>
            <a:r>
              <a:rPr sz="2392" b="1">
                <a:solidFill>
                  <a:srgbClr val="06B6D4"/>
                </a:solidFill>
                <a:latin typeface="Inter"/>
              </a:rPr>
              <a:t>Safety Monitoring Challenges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2000250"/>
            <a:ext cx="7000699" cy="647699"/>
          </a:xfrm>
          <a:prstGeom prst="roundRect">
            <a:avLst>
              <a:gd name="adj" fmla="val 29411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408924" y="2258059"/>
            <a:ext cx="6476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876278" y="2152650"/>
            <a:ext cx="342891" cy="342900"/>
          </a:xfrm>
          <a:prstGeom prst="roundRect">
            <a:avLst>
              <a:gd name="adj" fmla="val 44444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2476" y="2247899"/>
            <a:ext cx="190495" cy="152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2516" y="2152650"/>
            <a:ext cx="6143471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E3A8A"/>
                </a:solidFill>
                <a:latin typeface="Inter"/>
              </a:rPr>
              <a:t>Multiple Workers</a:t>
            </a:r>
            <a:r>
              <a:rPr sz="956" b="0">
                <a:solidFill>
                  <a:srgbClr val="334155"/>
                </a:solidFill>
                <a:latin typeface="Inter"/>
              </a:rPr>
              <a:t> - Simultaneous activities across large sites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6733" y="2800350"/>
            <a:ext cx="7000699" cy="647699"/>
          </a:xfrm>
          <a:prstGeom prst="roundRect">
            <a:avLst>
              <a:gd name="adj" fmla="val 29411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 Same Side Corner Rectangle 11"/>
          <p:cNvSpPr/>
          <p:nvPr/>
        </p:nvSpPr>
        <p:spPr>
          <a:xfrm rot="16200000">
            <a:off x="408924" y="3058159"/>
            <a:ext cx="6476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876278" y="2952750"/>
            <a:ext cx="342891" cy="342900"/>
          </a:xfrm>
          <a:prstGeom prst="roundRect">
            <a:avLst>
              <a:gd name="adj" fmla="val 44444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25" y="3047999"/>
            <a:ext cx="152396" cy="152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52516" y="2952750"/>
            <a:ext cx="6143471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E3A8A"/>
                </a:solidFill>
                <a:latin typeface="Inter"/>
              </a:rPr>
              <a:t>PPE Non-compliance</a:t>
            </a:r>
            <a:r>
              <a:rPr sz="956" b="0">
                <a:solidFill>
                  <a:srgbClr val="334155"/>
                </a:solidFill>
                <a:latin typeface="Inter"/>
              </a:rPr>
              <a:t> - Workers ignore or remove safety gear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66733" y="3600450"/>
            <a:ext cx="7000699" cy="647699"/>
          </a:xfrm>
          <a:prstGeom prst="roundRect">
            <a:avLst>
              <a:gd name="adj" fmla="val 29411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408924" y="3858259"/>
            <a:ext cx="6476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876278" y="3752849"/>
            <a:ext cx="342891" cy="342900"/>
          </a:xfrm>
          <a:prstGeom prst="roundRect">
            <a:avLst>
              <a:gd name="adj" fmla="val 44444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476" y="3848099"/>
            <a:ext cx="190495" cy="152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52516" y="3752849"/>
            <a:ext cx="6143471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E3A8A"/>
                </a:solidFill>
                <a:latin typeface="Inter"/>
              </a:rPr>
              <a:t>Manual Monitoring Impossible</a:t>
            </a:r>
            <a:r>
              <a:rPr sz="956" b="0">
                <a:solidFill>
                  <a:srgbClr val="334155"/>
                </a:solidFill>
                <a:latin typeface="Inter"/>
              </a:rPr>
              <a:t> - 24/7 surveillance unrealistic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6733" y="4400550"/>
            <a:ext cx="7000699" cy="647699"/>
          </a:xfrm>
          <a:prstGeom prst="roundRect">
            <a:avLst>
              <a:gd name="adj" fmla="val 29411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 Same Side Corner Rectangle 21"/>
          <p:cNvSpPr/>
          <p:nvPr/>
        </p:nvSpPr>
        <p:spPr>
          <a:xfrm rot="16200000">
            <a:off x="408924" y="4658359"/>
            <a:ext cx="6476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876278" y="4552949"/>
            <a:ext cx="342891" cy="342900"/>
          </a:xfrm>
          <a:prstGeom prst="roundRect">
            <a:avLst>
              <a:gd name="adj" fmla="val 44444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000" y="4648200"/>
            <a:ext cx="171445" cy="152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52516" y="4552949"/>
            <a:ext cx="6143471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E3A8A"/>
                </a:solidFill>
                <a:latin typeface="Inter"/>
              </a:rPr>
              <a:t>Multiple Cameras</a:t>
            </a:r>
            <a:r>
              <a:rPr sz="956" b="0">
                <a:solidFill>
                  <a:srgbClr val="334155"/>
                </a:solidFill>
                <a:latin typeface="Inter"/>
              </a:rPr>
              <a:t> - Supervisors can't watch all feeds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66733" y="5200650"/>
            <a:ext cx="7000699" cy="647699"/>
          </a:xfrm>
          <a:prstGeom prst="roundRect">
            <a:avLst>
              <a:gd name="adj" fmla="val 29411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 Same Side Corner Rectangle 26"/>
          <p:cNvSpPr/>
          <p:nvPr/>
        </p:nvSpPr>
        <p:spPr>
          <a:xfrm rot="16200000">
            <a:off x="408924" y="5458459"/>
            <a:ext cx="6476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876278" y="5353049"/>
            <a:ext cx="342891" cy="342900"/>
          </a:xfrm>
          <a:prstGeom prst="roundRect">
            <a:avLst>
              <a:gd name="adj" fmla="val 44444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962000" y="5448300"/>
            <a:ext cx="18" cy="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>
                <a:solidFill>
                  <a:srgbClr val="1E3A8A"/>
                </a:solidFill>
              </a:rPr>
              <a:t>•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52516" y="5353049"/>
            <a:ext cx="6143471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E3A8A"/>
                </a:solidFill>
                <a:latin typeface="Inter"/>
              </a:rPr>
              <a:t>Accident Risk</a:t>
            </a:r>
            <a:r>
              <a:rPr sz="956" b="0">
                <a:solidFill>
                  <a:srgbClr val="334155"/>
                </a:solidFill>
                <a:latin typeface="Inter"/>
              </a:rPr>
              <a:t> - Helmets and vests critical for protection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524661" y="2314575"/>
            <a:ext cx="3000299" cy="2219324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 w="24765">
            <a:solidFill>
              <a:srgbClr val="F8FAF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ectangle 31"/>
          <p:cNvSpPr/>
          <p:nvPr/>
        </p:nvSpPr>
        <p:spPr>
          <a:xfrm>
            <a:off x="0" y="6743700"/>
            <a:ext cx="6095847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ectangle 32"/>
          <p:cNvSpPr/>
          <p:nvPr/>
        </p:nvSpPr>
        <p:spPr>
          <a:xfrm>
            <a:off x="6095847" y="6743700"/>
            <a:ext cx="6095847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85" y="419100"/>
            <a:ext cx="1142971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650"/>
              </a:spcAft>
            </a:pPr>
            <a:r>
              <a:rPr sz="777" b="1">
                <a:solidFill>
                  <a:srgbClr val="06B6D4"/>
                </a:solidFill>
                <a:latin typeface="Inter"/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485" y="704849"/>
            <a:ext cx="11048723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665"/>
              </a:lnSpc>
              <a:spcBef>
                <a:spcPts val="0"/>
              </a:spcBef>
              <a:spcAft>
                <a:spcPts val="0"/>
              </a:spcAft>
            </a:pPr>
            <a:r>
              <a:rPr sz="2272" b="1">
                <a:solidFill>
                  <a:srgbClr val="1E3A8A"/>
                </a:solidFill>
                <a:latin typeface="Inter"/>
              </a:rPr>
              <a:t>Objectives &amp; Project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485" y="1381124"/>
            <a:ext cx="590535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520"/>
              </a:spcAft>
            </a:pPr>
            <a:r>
              <a:rPr sz="1196" b="1">
                <a:solidFill>
                  <a:srgbClr val="1F2937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1196" b="1">
                <a:solidFill>
                  <a:srgbClr val="1F2937"/>
                </a:solidFill>
                <a:latin typeface="Inter"/>
              </a:rPr>
              <a:t> Main Objectives 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485" y="1428750"/>
            <a:ext cx="190495" cy="19049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71485" y="1876424"/>
            <a:ext cx="5905352" cy="800100"/>
          </a:xfrm>
          <a:prstGeom prst="roundRect">
            <a:avLst>
              <a:gd name="adj" fmla="val 28571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253985" y="2193924"/>
            <a:ext cx="800100" cy="165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809604" y="2047874"/>
            <a:ext cx="400039" cy="400050"/>
          </a:xfrm>
          <a:prstGeom prst="roundRect">
            <a:avLst>
              <a:gd name="adj" fmla="val 47619"/>
            </a:avLst>
          </a:prstGeom>
          <a:gradFill rotWithShape="1">
            <a:gsLst>
              <a:gs pos="0">
                <a:srgbClr val="1E3A8A"/>
              </a:gs>
              <a:gs pos="100000">
                <a:srgbClr val="2E5BC7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09604" y="2047874"/>
            <a:ext cx="400039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40" y="2047874"/>
            <a:ext cx="492430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Detect Workers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62040" y="2314575"/>
            <a:ext cx="4924301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Identify all workers in construction images and video frames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71485" y="2809875"/>
            <a:ext cx="5905352" cy="800100"/>
          </a:xfrm>
          <a:prstGeom prst="roundRect">
            <a:avLst>
              <a:gd name="adj" fmla="val 28571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253985" y="3127375"/>
            <a:ext cx="800100" cy="165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809604" y="2981325"/>
            <a:ext cx="400039" cy="400050"/>
          </a:xfrm>
          <a:prstGeom prst="roundRect">
            <a:avLst>
              <a:gd name="adj" fmla="val 47619"/>
            </a:avLst>
          </a:prstGeom>
          <a:gradFill rotWithShape="1">
            <a:gsLst>
              <a:gs pos="0">
                <a:srgbClr val="7C3AED"/>
              </a:gs>
              <a:gs pos="100000">
                <a:srgbClr val="9D6B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09604" y="2981325"/>
            <a:ext cx="400039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02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040" y="2981325"/>
            <a:ext cx="492430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Check PPE Compliance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62040" y="3248024"/>
            <a:ext cx="4924301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Verify 11 PPE classes using dataset labels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71485" y="3733799"/>
            <a:ext cx="5905352" cy="800100"/>
          </a:xfrm>
          <a:prstGeom prst="roundRect">
            <a:avLst>
              <a:gd name="adj" fmla="val 28571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253985" y="4051299"/>
            <a:ext cx="800100" cy="165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809604" y="3905249"/>
            <a:ext cx="400039" cy="400050"/>
          </a:xfrm>
          <a:prstGeom prst="roundRect">
            <a:avLst>
              <a:gd name="adj" fmla="val 47619"/>
            </a:avLst>
          </a:prstGeom>
          <a:gradFill rotWithShape="1">
            <a:gsLst>
              <a:gs pos="0">
                <a:srgbClr val="1E3A8A"/>
              </a:gs>
              <a:gs pos="100000">
                <a:srgbClr val="2E5BC7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809604" y="3905249"/>
            <a:ext cx="400039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03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62040" y="3905249"/>
            <a:ext cx="492430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Visual Highlighting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62040" y="4171950"/>
            <a:ext cx="4924301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Mark compliant vs. non-compliant workers clearly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71485" y="4667249"/>
            <a:ext cx="5905352" cy="800100"/>
          </a:xfrm>
          <a:prstGeom prst="roundRect">
            <a:avLst>
              <a:gd name="adj" fmla="val 28571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 Same Side Corner Rectangle 24"/>
          <p:cNvSpPr/>
          <p:nvPr/>
        </p:nvSpPr>
        <p:spPr>
          <a:xfrm rot="16200000">
            <a:off x="253985" y="4984749"/>
            <a:ext cx="800100" cy="165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25"/>
          <p:cNvSpPr/>
          <p:nvPr/>
        </p:nvSpPr>
        <p:spPr>
          <a:xfrm>
            <a:off x="809604" y="4838699"/>
            <a:ext cx="400039" cy="400050"/>
          </a:xfrm>
          <a:prstGeom prst="roundRect">
            <a:avLst>
              <a:gd name="adj" fmla="val 47619"/>
            </a:avLst>
          </a:prstGeom>
          <a:gradFill rotWithShape="1">
            <a:gsLst>
              <a:gs pos="0">
                <a:srgbClr val="7C3AED"/>
              </a:gs>
              <a:gs pos="100000">
                <a:srgbClr val="9D6B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809604" y="4838699"/>
            <a:ext cx="400039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04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62040" y="4838699"/>
            <a:ext cx="492430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Statistics Dashboard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62040" y="5105400"/>
            <a:ext cx="4924301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Display total workers, compliance counts, violations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781630" y="1381124"/>
            <a:ext cx="4838579" cy="5000625"/>
          </a:xfrm>
          <a:prstGeom prst="roundRect">
            <a:avLst>
              <a:gd name="adj" fmla="val 6299"/>
            </a:avLst>
          </a:prstGeom>
          <a:gradFill rotWithShape="1">
            <a:gsLst>
              <a:gs pos="0">
                <a:srgbClr val="F8FAFC"/>
              </a:gs>
              <a:gs pos="100000">
                <a:srgbClr val="FFFFFF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7057848" y="2447924"/>
            <a:ext cx="457188" cy="457200"/>
          </a:xfrm>
          <a:prstGeom prst="roundRect">
            <a:avLst>
              <a:gd name="adj" fmla="val 50000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670" y="2571750"/>
            <a:ext cx="209544" cy="2095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29334" y="2514600"/>
            <a:ext cx="1438239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E3A8A"/>
                </a:solidFill>
                <a:latin typeface="Inter"/>
              </a:rPr>
              <a:t>Project Scope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057848" y="3267075"/>
            <a:ext cx="4286142" cy="428625"/>
          </a:xfrm>
          <a:prstGeom prst="roundRect">
            <a:avLst>
              <a:gd name="adj" fmla="val 3555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 Same Side Corner Rectangle 34"/>
          <p:cNvSpPr/>
          <p:nvPr/>
        </p:nvSpPr>
        <p:spPr>
          <a:xfrm rot="16200000">
            <a:off x="6893066" y="3431857"/>
            <a:ext cx="42862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769" y="3400425"/>
            <a:ext cx="152396" cy="152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486462" y="3381375"/>
            <a:ext cx="3305092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97" b="1">
                <a:solidFill>
                  <a:srgbClr val="06B6D4"/>
                </a:solidFill>
                <a:latin typeface="Inter"/>
              </a:rPr>
              <a:t>Primary PPE:</a:t>
            </a:r>
            <a:r>
              <a:rPr sz="897" b="0">
                <a:solidFill>
                  <a:srgbClr val="374151"/>
                </a:solidFill>
                <a:latin typeface="Inter"/>
              </a:rPr>
              <a:t> Safety helmets and reflective vests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057848" y="3809999"/>
            <a:ext cx="4286142" cy="428625"/>
          </a:xfrm>
          <a:prstGeom prst="roundRect">
            <a:avLst>
              <a:gd name="adj" fmla="val 3555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Round Same Side Corner Rectangle 38"/>
          <p:cNvSpPr/>
          <p:nvPr/>
        </p:nvSpPr>
        <p:spPr>
          <a:xfrm rot="16200000">
            <a:off x="6893066" y="3974781"/>
            <a:ext cx="42862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769" y="3943350"/>
            <a:ext cx="152396" cy="152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486462" y="3924299"/>
            <a:ext cx="3524161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97" b="1">
                <a:solidFill>
                  <a:srgbClr val="06B6D4"/>
                </a:solidFill>
                <a:latin typeface="Inter"/>
              </a:rPr>
              <a:t>Methodology:</a:t>
            </a:r>
            <a:r>
              <a:rPr sz="897" b="0">
                <a:solidFill>
                  <a:srgbClr val="374151"/>
                </a:solidFill>
                <a:latin typeface="Inter"/>
              </a:rPr>
              <a:t> YOLO-based deep learning detection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057848" y="4352924"/>
            <a:ext cx="4286142" cy="428625"/>
          </a:xfrm>
          <a:prstGeom prst="roundRect">
            <a:avLst>
              <a:gd name="adj" fmla="val 3555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Round Same Side Corner Rectangle 42"/>
          <p:cNvSpPr/>
          <p:nvPr/>
        </p:nvSpPr>
        <p:spPr>
          <a:xfrm rot="16200000">
            <a:off x="6893066" y="4517706"/>
            <a:ext cx="42862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769" y="4486275"/>
            <a:ext cx="152396" cy="152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486462" y="4467224"/>
            <a:ext cx="338129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97" b="1">
                <a:solidFill>
                  <a:srgbClr val="06B6D4"/>
                </a:solidFill>
                <a:latin typeface="Inter"/>
              </a:rPr>
              <a:t>Capability:</a:t>
            </a:r>
            <a:r>
              <a:rPr sz="897" b="0">
                <a:solidFill>
                  <a:srgbClr val="374151"/>
                </a:solidFill>
                <a:latin typeface="Inter"/>
              </a:rPr>
              <a:t> Real-time image and video processing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057848" y="4895849"/>
            <a:ext cx="4286142" cy="428625"/>
          </a:xfrm>
          <a:prstGeom prst="roundRect">
            <a:avLst>
              <a:gd name="adj" fmla="val 3555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Round Same Side Corner Rectangle 46"/>
          <p:cNvSpPr/>
          <p:nvPr/>
        </p:nvSpPr>
        <p:spPr>
          <a:xfrm rot="16200000">
            <a:off x="6893066" y="5060631"/>
            <a:ext cx="42862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769" y="5029200"/>
            <a:ext cx="152396" cy="1524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486462" y="5010149"/>
            <a:ext cx="3371765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97" b="1">
                <a:solidFill>
                  <a:srgbClr val="06B6D4"/>
                </a:solidFill>
                <a:latin typeface="Inter"/>
              </a:rPr>
              <a:t>Output:</a:t>
            </a:r>
            <a:r>
              <a:rPr sz="897" b="0">
                <a:solidFill>
                  <a:srgbClr val="374151"/>
                </a:solidFill>
                <a:latin typeface="Inter"/>
              </a:rPr>
              <a:t> Annotated frames + statistical summaries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0" y="6743700"/>
            <a:ext cx="6095847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1" name="Rectangle 50"/>
          <p:cNvSpPr/>
          <p:nvPr/>
        </p:nvSpPr>
        <p:spPr>
          <a:xfrm>
            <a:off x="6095847" y="6743700"/>
            <a:ext cx="6095847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571500"/>
            <a:ext cx="6629234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780"/>
              </a:spcAft>
            </a:pPr>
            <a:r>
              <a:rPr sz="777" b="1">
                <a:solidFill>
                  <a:srgbClr val="7C3AED"/>
                </a:solidFill>
                <a:latin typeface="Inter"/>
              </a:rPr>
              <a:t>Project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33" y="876299"/>
            <a:ext cx="6629234" cy="9239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1820"/>
              </a:spcAft>
            </a:pPr>
            <a:r>
              <a:rPr sz="2631" b="1">
                <a:solidFill>
                  <a:srgbClr val="1E3A8A"/>
                </a:solidFill>
                <a:latin typeface="Inter"/>
              </a:rPr>
              <a:t>Introduction &amp; Problem Statement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2057400"/>
            <a:ext cx="6629234" cy="1114425"/>
          </a:xfrm>
          <a:prstGeom prst="roundRect">
            <a:avLst>
              <a:gd name="adj" fmla="val 0"/>
            </a:avLst>
          </a:prstGeom>
          <a:solidFill>
            <a:srgbClr val="FE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208581" y="2515552"/>
            <a:ext cx="1114425" cy="1981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52476" y="2247899"/>
            <a:ext cx="6114897" cy="7334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6" b="0">
                <a:solidFill>
                  <a:srgbClr val="7F1D1D"/>
                </a:solidFill>
                <a:latin typeface="Inter"/>
              </a:rPr>
              <a:t> Construction sites face significant safety challenges with </a:t>
            </a:r>
            <a:r>
              <a:rPr sz="1016" b="1">
                <a:solidFill>
                  <a:srgbClr val="DC2626"/>
                </a:solidFill>
                <a:latin typeface="Inter"/>
              </a:rPr>
              <a:t>manual PPE monitoring being impossible 24/7</a:t>
            </a:r>
            <a:r>
              <a:rPr sz="1016" b="0">
                <a:solidFill>
                  <a:srgbClr val="7F1D1D"/>
                </a:solidFill>
                <a:latin typeface="Inter"/>
              </a:rPr>
              <a:t>. Supervisors cannot watch every worker and camera constantly, creating dangerous compliance gaps.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733" y="3476624"/>
            <a:ext cx="662923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117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1076" b="1">
                <a:solidFill>
                  <a:srgbClr val="1F2937"/>
                </a:solidFill>
                <a:latin typeface="Inter"/>
              </a:rPr>
              <a:t> Project Objectives 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3514725"/>
            <a:ext cx="171445" cy="17145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66733" y="3905249"/>
            <a:ext cx="6629234" cy="628650"/>
          </a:xfrm>
          <a:prstGeom prst="roundRect">
            <a:avLst>
              <a:gd name="adj" fmla="val 24242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847703" y="4048124"/>
            <a:ext cx="342891" cy="342900"/>
          </a:xfrm>
          <a:prstGeom prst="roundRect">
            <a:avLst>
              <a:gd name="adj" fmla="val 44444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1323941" y="4048124"/>
            <a:ext cx="309554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97" b="0">
                <a:solidFill>
                  <a:srgbClr val="334155"/>
                </a:solidFill>
                <a:latin typeface="Inter"/>
              </a:rPr>
              <a:t>Detect workers in construction images/videos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66733" y="4686300"/>
            <a:ext cx="6629234" cy="628650"/>
          </a:xfrm>
          <a:prstGeom prst="roundRect">
            <a:avLst>
              <a:gd name="adj" fmla="val 24242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847703" y="4829175"/>
            <a:ext cx="342891" cy="342900"/>
          </a:xfrm>
          <a:prstGeom prst="roundRect">
            <a:avLst>
              <a:gd name="adj" fmla="val 44444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323941" y="4829175"/>
            <a:ext cx="363845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97" b="0">
                <a:solidFill>
                  <a:srgbClr val="334155"/>
                </a:solidFill>
                <a:latin typeface="Inter"/>
              </a:rPr>
              <a:t>Verify PPE compliance (helmet, vest, gloves, goggles)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66733" y="5467349"/>
            <a:ext cx="6629234" cy="628650"/>
          </a:xfrm>
          <a:prstGeom prst="roundRect">
            <a:avLst>
              <a:gd name="adj" fmla="val 24242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847703" y="5610224"/>
            <a:ext cx="342891" cy="342900"/>
          </a:xfrm>
          <a:prstGeom prst="roundRect">
            <a:avLst>
              <a:gd name="adj" fmla="val 44444"/>
            </a:avLst>
          </a:prstGeom>
          <a:solidFill>
            <a:srgbClr val="CFF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323941" y="5610224"/>
            <a:ext cx="4048023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97" b="0">
                <a:solidFill>
                  <a:srgbClr val="334155"/>
                </a:solidFill>
                <a:latin typeface="Inter"/>
              </a:rPr>
              <a:t>Display statistics: total workers, compliant vs non-compliant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72205" y="0"/>
            <a:ext cx="4429014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9334266" y="-952499"/>
            <a:ext cx="3809904" cy="3809999"/>
          </a:xfrm>
          <a:prstGeom prst="roundRect">
            <a:avLst>
              <a:gd name="adj" fmla="val 50000"/>
            </a:avLst>
          </a:prstGeom>
          <a:solidFill>
            <a:srgbClr val="7C3AED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8153196" y="2114550"/>
            <a:ext cx="3571785" cy="26384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2476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0" y="6743700"/>
            <a:ext cx="7924601" cy="1143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7924601" y="6743700"/>
            <a:ext cx="4267093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85" y="447675"/>
            <a:ext cx="300029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650"/>
              </a:spcAft>
            </a:pPr>
            <a:r>
              <a:rPr sz="777" b="1">
                <a:solidFill>
                  <a:srgbClr val="7C3AED"/>
                </a:solidFill>
                <a:latin typeface="Inter"/>
              </a:rPr>
              <a:t>Background &amp; Literature Review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485" y="733424"/>
            <a:ext cx="11048723" cy="4191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Inter"/>
              </a:rPr>
              <a:t>Part 1: 2020-2021 Research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485" y="1228725"/>
            <a:ext cx="1104872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520"/>
              </a:spcBef>
              <a:spcAft>
                <a:spcPts val="0"/>
              </a:spcAft>
            </a:pPr>
            <a:r>
              <a:rPr sz="956" b="0">
                <a:solidFill>
                  <a:srgbClr val="64748B"/>
                </a:solidFill>
                <a:latin typeface="Inter"/>
              </a:rPr>
              <a:t>Foundational work in automated construction safety monitoring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1485" y="1743075"/>
            <a:ext cx="5886302" cy="4638674"/>
          </a:xfrm>
          <a:prstGeom prst="roundRect">
            <a:avLst>
              <a:gd name="adj" fmla="val 6570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5543411" y="1943100"/>
            <a:ext cx="714357" cy="409574"/>
          </a:xfrm>
          <a:prstGeom prst="roundRect">
            <a:avLst>
              <a:gd name="adj" fmla="val 37209"/>
            </a:avLst>
          </a:prstGeom>
          <a:gradFill rotWithShape="1">
            <a:gsLst>
              <a:gs pos="0">
                <a:srgbClr val="1E3A8A"/>
              </a:gs>
              <a:gs pos="100000">
                <a:srgbClr val="2E5BC7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43411" y="1943100"/>
            <a:ext cx="714357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FFFFFF"/>
                </a:solidFill>
                <a:latin typeface="Inter"/>
              </a:rPr>
              <a:t>2021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47703" y="2019299"/>
            <a:ext cx="533386" cy="533399"/>
          </a:xfrm>
          <a:prstGeom prst="roundRect">
            <a:avLst>
              <a:gd name="adj" fmla="val 42857"/>
            </a:avLst>
          </a:prstGeom>
          <a:gradFill rotWithShape="1">
            <a:gsLst>
              <a:gs pos="0">
                <a:srgbClr val="DBEAFE"/>
              </a:gs>
              <a:gs pos="100000">
                <a:srgbClr val="BFDBFE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533486" y="2019299"/>
            <a:ext cx="3886102" cy="2095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260"/>
              </a:spcAft>
            </a:pPr>
            <a:r>
              <a:rPr sz="1076" b="1">
                <a:solidFill>
                  <a:srgbClr val="1F2937"/>
                </a:solidFill>
                <a:latin typeface="Inter"/>
              </a:rPr>
              <a:t>Fang et al.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33486" y="2257425"/>
            <a:ext cx="3886102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777" b="1">
                <a:solidFill>
                  <a:srgbClr val="06B6D4"/>
                </a:solidFill>
                <a:latin typeface="Inter"/>
              </a:rPr>
              <a:t>Automation in Construction, Vol. 124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703" y="2724150"/>
            <a:ext cx="5333866" cy="4952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690"/>
              </a:lnSpc>
              <a:spcBef>
                <a:spcPts val="0"/>
              </a:spcBef>
              <a:spcAft>
                <a:spcPts val="1040"/>
              </a:spcAft>
            </a:pPr>
            <a:r>
              <a:rPr sz="1196" b="1">
                <a:solidFill>
                  <a:srgbClr val="1E3A8A"/>
                </a:solidFill>
                <a:latin typeface="Inter"/>
              </a:rPr>
              <a:t>Real-time Detection of Construction Workers' Helmet Wearing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47703" y="3371850"/>
            <a:ext cx="5333866" cy="609600"/>
          </a:xfrm>
          <a:prstGeom prst="roundRect">
            <a:avLst>
              <a:gd name="adj" fmla="val 0"/>
            </a:avLst>
          </a:prstGeom>
          <a:solidFill>
            <a:srgbClr val="F0F9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608943" y="3610610"/>
            <a:ext cx="6096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038199" y="3486150"/>
            <a:ext cx="4990975" cy="1619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260"/>
              </a:spcAft>
            </a:pPr>
            <a:r>
              <a:rPr sz="657" b="1">
                <a:solidFill>
                  <a:srgbClr val="06B6D4"/>
                </a:solidFill>
                <a:latin typeface="Inter"/>
              </a:rPr>
              <a:t>Methodology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8199" y="3676649"/>
            <a:ext cx="499097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CNN-based approach with real-time video processing on construction sites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03" y="4143375"/>
            <a:ext cx="133346" cy="1333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6298" y="4114800"/>
            <a:ext cx="34384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475569"/>
                </a:solidFill>
                <a:latin typeface="Inter"/>
              </a:rPr>
              <a:t>High accuracy</a:t>
            </a:r>
            <a:r>
              <a:rPr sz="837" b="0">
                <a:solidFill>
                  <a:srgbClr val="475569"/>
                </a:solidFill>
                <a:latin typeface="Inter"/>
              </a:rPr>
              <a:t> achieved in helmet detection scenarios</a:t>
            </a: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03" y="4400550"/>
            <a:ext cx="133346" cy="13334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76298" y="4371975"/>
            <a:ext cx="3286042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475569"/>
                </a:solidFill>
                <a:latin typeface="Inter"/>
              </a:rPr>
              <a:t>Practical viability</a:t>
            </a:r>
            <a:r>
              <a:rPr sz="837" b="0">
                <a:solidFill>
                  <a:srgbClr val="475569"/>
                </a:solidFill>
                <a:latin typeface="Inter"/>
              </a:rPr>
              <a:t> demonstrated for site deployment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703" y="4667249"/>
            <a:ext cx="133346" cy="13334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76298" y="4638674"/>
            <a:ext cx="3552736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475569"/>
                </a:solidFill>
                <a:latin typeface="Inter"/>
              </a:rPr>
              <a:t>Automated monitoring</a:t>
            </a:r>
            <a:r>
              <a:rPr sz="837" b="0">
                <a:solidFill>
                  <a:srgbClr val="475569"/>
                </a:solidFill>
                <a:latin typeface="Inter"/>
              </a:rPr>
              <a:t> reduces manual oversight needs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47703" y="5019675"/>
            <a:ext cx="5333866" cy="285750"/>
          </a:xfrm>
          <a:prstGeom prst="roundRect">
            <a:avLst>
              <a:gd name="adj" fmla="val 40000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990588" y="5019673"/>
            <a:ext cx="533386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780"/>
              </a:spcBef>
              <a:spcAft>
                <a:spcPts val="0"/>
              </a:spcAft>
            </a:pPr>
            <a:r>
              <a:rPr sz="717" b="1" dirty="0">
                <a:solidFill>
                  <a:srgbClr val="7C3AED"/>
                </a:solidFill>
                <a:latin typeface="Inter"/>
              </a:rPr>
              <a:t> </a:t>
            </a:r>
            <a:r>
              <a:rPr sz="1104" dirty="0"/>
              <a:t>  </a:t>
            </a:r>
            <a:r>
              <a:rPr sz="717" b="1" dirty="0">
                <a:solidFill>
                  <a:srgbClr val="7C3AED"/>
                </a:solidFill>
                <a:latin typeface="Inter"/>
              </a:rPr>
              <a:t> Directly relevant to our helmet detection focus </a:t>
            </a:r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00" y="5105400"/>
            <a:ext cx="142871" cy="11430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6800679" y="1743075"/>
            <a:ext cx="4819529" cy="4638674"/>
          </a:xfrm>
          <a:prstGeom prst="roundRect">
            <a:avLst>
              <a:gd name="adj" fmla="val 6570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7076898" y="2686050"/>
            <a:ext cx="457188" cy="4572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C3AED"/>
              </a:gs>
              <a:gs pos="100000">
                <a:srgbClr val="9D6B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195" y="2809875"/>
            <a:ext cx="238119" cy="2095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648383" y="2752725"/>
            <a:ext cx="2238319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7C3AED"/>
                </a:solidFill>
                <a:latin typeface="Inter"/>
              </a:rPr>
              <a:t>Key Insights &amp; Impact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076898" y="3505199"/>
            <a:ext cx="4267093" cy="533399"/>
          </a:xfrm>
          <a:prstGeom prst="roundRect">
            <a:avLst>
              <a:gd name="adj" fmla="val 28571"/>
            </a:avLst>
          </a:prstGeom>
          <a:gradFill rotWithShape="1">
            <a:gsLst>
              <a:gs pos="0">
                <a:srgbClr val="F8FAFC"/>
              </a:gs>
              <a:gs pos="100000">
                <a:srgbClr val="FFFF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6859729" y="3722368"/>
            <a:ext cx="533399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7257868" y="3638550"/>
            <a:ext cx="266693" cy="266699"/>
          </a:xfrm>
          <a:prstGeom prst="roundRect">
            <a:avLst>
              <a:gd name="adj" fmla="val 42857"/>
            </a:avLst>
          </a:prstGeom>
          <a:gradFill rotWithShape="1">
            <a:gsLst>
              <a:gs pos="0">
                <a:srgbClr val="7C3AED"/>
              </a:gs>
              <a:gs pos="100000">
                <a:srgbClr val="9D6B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7257868" y="3638550"/>
            <a:ext cx="266693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38859" y="3638550"/>
            <a:ext cx="3505112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74151"/>
                </a:solidFill>
                <a:latin typeface="Inter"/>
              </a:rPr>
              <a:t>Proved </a:t>
            </a:r>
            <a:r>
              <a:rPr sz="837" b="1">
                <a:solidFill>
                  <a:srgbClr val="374151"/>
                </a:solidFill>
                <a:latin typeface="Inter"/>
              </a:rPr>
              <a:t>deep learning</a:t>
            </a:r>
            <a:r>
              <a:rPr sz="837" b="0">
                <a:solidFill>
                  <a:srgbClr val="374151"/>
                </a:solidFill>
                <a:latin typeface="Inter"/>
              </a:rPr>
              <a:t> effectively solves PPE monitoring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076898" y="4152899"/>
            <a:ext cx="4267093" cy="638175"/>
          </a:xfrm>
          <a:prstGeom prst="roundRect">
            <a:avLst>
              <a:gd name="adj" fmla="val 23880"/>
            </a:avLst>
          </a:prstGeom>
          <a:gradFill rotWithShape="1">
            <a:gsLst>
              <a:gs pos="0">
                <a:srgbClr val="F8FAFC"/>
              </a:gs>
              <a:gs pos="100000">
                <a:srgbClr val="FFFF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ound Same Side Corner Rectangle 35"/>
          <p:cNvSpPr/>
          <p:nvPr/>
        </p:nvSpPr>
        <p:spPr>
          <a:xfrm rot="16200000">
            <a:off x="6807341" y="4422456"/>
            <a:ext cx="638175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Rounded Rectangle 36"/>
          <p:cNvSpPr/>
          <p:nvPr/>
        </p:nvSpPr>
        <p:spPr>
          <a:xfrm>
            <a:off x="7257868" y="4286250"/>
            <a:ext cx="266693" cy="266699"/>
          </a:xfrm>
          <a:prstGeom prst="roundRect">
            <a:avLst>
              <a:gd name="adj" fmla="val 42857"/>
            </a:avLst>
          </a:prstGeom>
          <a:gradFill rotWithShape="1">
            <a:gsLst>
              <a:gs pos="0">
                <a:srgbClr val="7C3AED"/>
              </a:gs>
              <a:gs pos="100000">
                <a:srgbClr val="9D6B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7257868" y="4286250"/>
            <a:ext cx="266693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38859" y="4286250"/>
            <a:ext cx="3552736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374151"/>
                </a:solidFill>
                <a:latin typeface="Inter"/>
              </a:rPr>
              <a:t>Real-time</a:t>
            </a:r>
            <a:r>
              <a:rPr sz="837" b="0">
                <a:solidFill>
                  <a:srgbClr val="374151"/>
                </a:solidFill>
                <a:latin typeface="Inter"/>
              </a:rPr>
              <a:t> detection is feasible with optimized CNN models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076898" y="4905375"/>
            <a:ext cx="4267093" cy="533399"/>
          </a:xfrm>
          <a:prstGeom prst="roundRect">
            <a:avLst>
              <a:gd name="adj" fmla="val 28571"/>
            </a:avLst>
          </a:prstGeom>
          <a:gradFill rotWithShape="1">
            <a:gsLst>
              <a:gs pos="0">
                <a:srgbClr val="F8FAFC"/>
              </a:gs>
              <a:gs pos="100000">
                <a:srgbClr val="FFFF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Round Same Side Corner Rectangle 40"/>
          <p:cNvSpPr/>
          <p:nvPr/>
        </p:nvSpPr>
        <p:spPr>
          <a:xfrm rot="16200000">
            <a:off x="6859729" y="5122544"/>
            <a:ext cx="533399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2" name="Rounded Rectangle 41"/>
          <p:cNvSpPr/>
          <p:nvPr/>
        </p:nvSpPr>
        <p:spPr>
          <a:xfrm>
            <a:off x="7257868" y="5038724"/>
            <a:ext cx="266693" cy="266699"/>
          </a:xfrm>
          <a:prstGeom prst="roundRect">
            <a:avLst>
              <a:gd name="adj" fmla="val 42857"/>
            </a:avLst>
          </a:prstGeom>
          <a:gradFill rotWithShape="1">
            <a:gsLst>
              <a:gs pos="0">
                <a:srgbClr val="7C3AED"/>
              </a:gs>
              <a:gs pos="100000">
                <a:srgbClr val="9D6B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TextBox 42"/>
          <p:cNvSpPr txBox="1"/>
          <p:nvPr/>
        </p:nvSpPr>
        <p:spPr>
          <a:xfrm>
            <a:off x="7257868" y="5038724"/>
            <a:ext cx="266693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38859" y="5038724"/>
            <a:ext cx="3228894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74151"/>
                </a:solidFill>
                <a:latin typeface="Inter"/>
              </a:rPr>
              <a:t>Set foundation for </a:t>
            </a:r>
            <a:r>
              <a:rPr sz="837" b="1">
                <a:solidFill>
                  <a:srgbClr val="374151"/>
                </a:solidFill>
                <a:latin typeface="Inter"/>
              </a:rPr>
              <a:t>multi-PPE</a:t>
            </a:r>
            <a:r>
              <a:rPr sz="837" b="0">
                <a:solidFill>
                  <a:srgbClr val="374151"/>
                </a:solidFill>
                <a:latin typeface="Inter"/>
              </a:rPr>
              <a:t> detection approaches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6743700"/>
            <a:ext cx="6095847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Rectangle 45"/>
          <p:cNvSpPr/>
          <p:nvPr/>
        </p:nvSpPr>
        <p:spPr>
          <a:xfrm>
            <a:off x="6095847" y="6743700"/>
            <a:ext cx="6095847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85" y="447675"/>
            <a:ext cx="300029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650"/>
              </a:spcAft>
            </a:pPr>
            <a:r>
              <a:rPr sz="777" b="1">
                <a:solidFill>
                  <a:srgbClr val="7C3AED"/>
                </a:solidFill>
                <a:latin typeface="Inter"/>
              </a:rPr>
              <a:t>Background &amp; Literature Review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485" y="733424"/>
            <a:ext cx="11048723" cy="4191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86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1E3A8A"/>
                </a:solidFill>
                <a:latin typeface="Inter"/>
              </a:rPr>
              <a:t>Part 2: 2022-2023 Research &amp; Dataset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71485" y="1438274"/>
            <a:ext cx="6448263" cy="1076325"/>
          </a:xfrm>
          <a:prstGeom prst="roundRect">
            <a:avLst>
              <a:gd name="adj" fmla="val 21238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115873" y="1893886"/>
            <a:ext cx="1076325" cy="165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809604" y="1590675"/>
            <a:ext cx="457188" cy="3048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C3AED"/>
              </a:gs>
              <a:gs pos="100000">
                <a:srgbClr val="9D6BFF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09604" y="1590675"/>
            <a:ext cx="457188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2022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1090" y="1590675"/>
            <a:ext cx="895327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897" b="1">
                <a:solidFill>
                  <a:srgbClr val="1F2937"/>
                </a:solidFill>
                <a:latin typeface="Inter"/>
              </a:rPr>
              <a:t>Zhou &amp; 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604" y="1990724"/>
            <a:ext cx="6019649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 </a:t>
            </a:r>
            <a:r>
              <a:rPr sz="837" b="1">
                <a:solidFill>
                  <a:srgbClr val="1E3A8A"/>
                </a:solidFill>
                <a:latin typeface="Inter"/>
              </a:rPr>
              <a:t>YOLO-based PPE monitoring</a:t>
            </a:r>
            <a:r>
              <a:rPr sz="837" b="0">
                <a:solidFill>
                  <a:srgbClr val="64748B"/>
                </a:solidFill>
                <a:latin typeface="Inter"/>
              </a:rPr>
              <a:t> — Fine-tuned YOLOv5 on construction images with good mAP scores and real-time performance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71485" y="2647949"/>
            <a:ext cx="6448263" cy="1076325"/>
          </a:xfrm>
          <a:prstGeom prst="roundRect">
            <a:avLst>
              <a:gd name="adj" fmla="val 21238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 Same Side Corner Rectangle 10"/>
          <p:cNvSpPr/>
          <p:nvPr/>
        </p:nvSpPr>
        <p:spPr>
          <a:xfrm rot="16200000">
            <a:off x="115873" y="3103561"/>
            <a:ext cx="1076325" cy="165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809604" y="2800350"/>
            <a:ext cx="457188" cy="3048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6B6D4"/>
              </a:gs>
              <a:gs pos="100000">
                <a:srgbClr val="28D0D8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09604" y="2800350"/>
            <a:ext cx="457188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2021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81090" y="2800350"/>
            <a:ext cx="781030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897" b="1">
                <a:solidFill>
                  <a:srgbClr val="1F2937"/>
                </a:solidFill>
                <a:latin typeface="Inter"/>
              </a:rPr>
              <a:t>Wang et al.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9604" y="3200400"/>
            <a:ext cx="6019649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 </a:t>
            </a:r>
            <a:r>
              <a:rPr sz="837" b="1">
                <a:solidFill>
                  <a:srgbClr val="1E3A8A"/>
                </a:solidFill>
                <a:latin typeface="Inter"/>
              </a:rPr>
              <a:t>YOLO version comparison</a:t>
            </a:r>
            <a:r>
              <a:rPr sz="837" b="0">
                <a:solidFill>
                  <a:srgbClr val="64748B"/>
                </a:solidFill>
                <a:latin typeface="Inter"/>
              </a:rPr>
              <a:t> — Found YOLOv5s provides optimal speed-accuracy balance for PPE detection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85" y="3857625"/>
            <a:ext cx="6448263" cy="895350"/>
          </a:xfrm>
          <a:prstGeom prst="roundRect">
            <a:avLst>
              <a:gd name="adj" fmla="val 25531"/>
            </a:avLst>
          </a:prstGeom>
          <a:gradFill rotWithShape="1">
            <a:gsLst>
              <a:gs pos="0">
                <a:srgbClr val="FFFFFF"/>
              </a:gs>
              <a:gs pos="100000">
                <a:srgbClr val="F8FAFC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206360" y="4222750"/>
            <a:ext cx="895350" cy="165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809604" y="4010024"/>
            <a:ext cx="457188" cy="3048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1E3A8A"/>
              </a:gs>
              <a:gs pos="100000">
                <a:srgbClr val="2E5BC7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809604" y="4010024"/>
            <a:ext cx="457188" cy="304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  <a:latin typeface="Inter"/>
              </a:rPr>
              <a:t>2023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81090" y="4010024"/>
            <a:ext cx="628634" cy="1714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897" b="1">
                <a:solidFill>
                  <a:srgbClr val="1F2937"/>
                </a:solidFill>
                <a:latin typeface="Inter"/>
              </a:rPr>
              <a:t>Lee et al.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9604" y="4410074"/>
            <a:ext cx="601964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64748B"/>
                </a:solidFill>
                <a:latin typeface="Inter"/>
              </a:rPr>
              <a:t> </a:t>
            </a:r>
            <a:r>
              <a:rPr sz="837" b="1">
                <a:solidFill>
                  <a:srgbClr val="1E3A8A"/>
                </a:solidFill>
                <a:latin typeface="Inter"/>
              </a:rPr>
              <a:t>YOLOv7 performance</a:t>
            </a:r>
            <a:r>
              <a:rPr sz="837" b="0">
                <a:solidFill>
                  <a:srgbClr val="64748B"/>
                </a:solidFill>
                <a:latin typeface="Inter"/>
              </a:rPr>
              <a:t> — Concluded YOLOv7 performs best for helmets and vests detection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71485" y="4962525"/>
            <a:ext cx="6448263" cy="609600"/>
          </a:xfrm>
          <a:prstGeom prst="roundRect">
            <a:avLst>
              <a:gd name="adj" fmla="val 3125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 Same Side Corner Rectangle 22"/>
          <p:cNvSpPr/>
          <p:nvPr/>
        </p:nvSpPr>
        <p:spPr>
          <a:xfrm rot="16200000">
            <a:off x="332725" y="5201285"/>
            <a:ext cx="6096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781030" y="5095874"/>
            <a:ext cx="6067273" cy="3429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374155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777" b="0">
                <a:solidFill>
                  <a:srgbClr val="374155"/>
                </a:solidFill>
                <a:latin typeface="Inter"/>
              </a:rPr>
              <a:t> These studies informed our </a:t>
            </a:r>
            <a:r>
              <a:rPr sz="777" b="1">
                <a:solidFill>
                  <a:srgbClr val="1E3A8A"/>
                </a:solidFill>
                <a:latin typeface="Inter"/>
              </a:rPr>
              <a:t>YOLO model selection strategy</a:t>
            </a:r>
            <a:r>
              <a:rPr sz="777" b="0">
                <a:solidFill>
                  <a:srgbClr val="374155"/>
                </a:solidFill>
                <a:latin typeface="Inter"/>
              </a:rPr>
              <a:t> and established best practices for construction safety monitoring </a:t>
            </a:r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030" y="5124449"/>
            <a:ext cx="95247" cy="123824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7324541" y="1438274"/>
            <a:ext cx="4295667" cy="4943475"/>
          </a:xfrm>
          <a:prstGeom prst="roundRect">
            <a:avLst>
              <a:gd name="adj" fmla="val 7095"/>
            </a:avLst>
          </a:prstGeom>
          <a:gradFill rotWithShape="1">
            <a:gsLst>
              <a:gs pos="0">
                <a:srgbClr val="F0F9FF"/>
              </a:gs>
              <a:gs pos="100000">
                <a:srgbClr val="F3E8FF"/>
              </a:gs>
            </a:gsLst>
            <a:lin ang="8100000" scaled="0"/>
          </a:gra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7562660" y="1676400"/>
            <a:ext cx="419089" cy="419100"/>
          </a:xfrm>
          <a:prstGeom prst="roundRect">
            <a:avLst>
              <a:gd name="adj" fmla="val 45454"/>
            </a:avLst>
          </a:prstGeom>
          <a:gradFill rotWithShape="1">
            <a:gsLst>
              <a:gs pos="0">
                <a:srgbClr val="06B6D4"/>
              </a:gs>
              <a:gs pos="100000">
                <a:srgbClr val="28D0D8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482" y="1790700"/>
            <a:ext cx="171445" cy="19049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096047" y="1743075"/>
            <a:ext cx="187637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1E3A8A"/>
                </a:solidFill>
                <a:latin typeface="Inter"/>
              </a:rPr>
              <a:t>Dataset Information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562660" y="2400300"/>
            <a:ext cx="3819429" cy="561974"/>
          </a:xfrm>
          <a:prstGeom prst="roundRect">
            <a:avLst>
              <a:gd name="adj" fmla="val 271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7331203" y="2631757"/>
            <a:ext cx="561974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5532" y="2514600"/>
            <a:ext cx="133346" cy="1524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934126" y="2495550"/>
            <a:ext cx="3333666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74151"/>
                </a:solidFill>
                <a:latin typeface="Inter"/>
              </a:rPr>
              <a:t> </a:t>
            </a:r>
            <a:r>
              <a:rPr sz="837" b="1">
                <a:solidFill>
                  <a:srgbClr val="1E3A8A"/>
                </a:solidFill>
                <a:latin typeface="Inter"/>
              </a:rPr>
              <a:t>Sanyal (2022)</a:t>
            </a:r>
            <a:r>
              <a:rPr sz="837" b="0">
                <a:solidFill>
                  <a:srgbClr val="374151"/>
                </a:solidFill>
                <a:latin typeface="Inter"/>
              </a:rPr>
              <a:t> — Construction Site Safety Image Dataset (Kaggle/Roboflow) 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562660" y="3076574"/>
            <a:ext cx="3819429" cy="561974"/>
          </a:xfrm>
          <a:prstGeom prst="roundRect">
            <a:avLst>
              <a:gd name="adj" fmla="val 271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 Same Side Corner Rectangle 34"/>
          <p:cNvSpPr/>
          <p:nvPr/>
        </p:nvSpPr>
        <p:spPr>
          <a:xfrm rot="16200000">
            <a:off x="7331203" y="3308031"/>
            <a:ext cx="561974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5532" y="3190874"/>
            <a:ext cx="171445" cy="152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72225" y="3171825"/>
            <a:ext cx="3295567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74151"/>
                </a:solidFill>
                <a:latin typeface="Inter"/>
              </a:rPr>
              <a:t> </a:t>
            </a:r>
            <a:r>
              <a:rPr sz="837" b="1">
                <a:solidFill>
                  <a:srgbClr val="1E3A8A"/>
                </a:solidFill>
                <a:latin typeface="Inter"/>
              </a:rPr>
              <a:t>YOLO format</a:t>
            </a:r>
            <a:r>
              <a:rPr sz="837" b="0">
                <a:solidFill>
                  <a:srgbClr val="374151"/>
                </a:solidFill>
                <a:latin typeface="Inter"/>
              </a:rPr>
              <a:t> — Pre-labeled images + .txt annotation files ready for training 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562660" y="3752849"/>
            <a:ext cx="3819429" cy="561974"/>
          </a:xfrm>
          <a:prstGeom prst="roundRect">
            <a:avLst>
              <a:gd name="adj" fmla="val 271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Round Same Side Corner Rectangle 38"/>
          <p:cNvSpPr/>
          <p:nvPr/>
        </p:nvSpPr>
        <p:spPr>
          <a:xfrm rot="16200000">
            <a:off x="7331203" y="3984306"/>
            <a:ext cx="561974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5532" y="3867149"/>
            <a:ext cx="171445" cy="152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972225" y="3848099"/>
            <a:ext cx="3295567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74151"/>
                </a:solidFill>
                <a:latin typeface="Inter"/>
              </a:rPr>
              <a:t> </a:t>
            </a:r>
            <a:r>
              <a:rPr sz="837" b="1">
                <a:solidFill>
                  <a:srgbClr val="1E3A8A"/>
                </a:solidFill>
                <a:latin typeface="Inter"/>
              </a:rPr>
              <a:t>Real scenes</a:t>
            </a:r>
            <a:r>
              <a:rPr sz="837" b="0">
                <a:solidFill>
                  <a:srgbClr val="374151"/>
                </a:solidFill>
                <a:latin typeface="Inter"/>
              </a:rPr>
              <a:t> — Construction site environments with workers and safety equipment 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562660" y="4429125"/>
            <a:ext cx="3819429" cy="561974"/>
          </a:xfrm>
          <a:prstGeom prst="roundRect">
            <a:avLst>
              <a:gd name="adj" fmla="val 27118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Round Same Side Corner Rectangle 42"/>
          <p:cNvSpPr/>
          <p:nvPr/>
        </p:nvSpPr>
        <p:spPr>
          <a:xfrm rot="16200000">
            <a:off x="7331203" y="4660582"/>
            <a:ext cx="561974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5532" y="4543425"/>
            <a:ext cx="152396" cy="152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953176" y="4524374"/>
            <a:ext cx="3314617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74151"/>
                </a:solidFill>
                <a:latin typeface="Inter"/>
              </a:rPr>
              <a:t> </a:t>
            </a:r>
            <a:r>
              <a:rPr sz="837" b="1">
                <a:solidFill>
                  <a:srgbClr val="1E3A8A"/>
                </a:solidFill>
                <a:latin typeface="Inter"/>
              </a:rPr>
              <a:t>Convenience</a:t>
            </a:r>
            <a:r>
              <a:rPr sz="837" b="0">
                <a:solidFill>
                  <a:srgbClr val="374151"/>
                </a:solidFill>
                <a:latin typeface="Inter"/>
              </a:rPr>
              <a:t> — Compatible format makes training and testing straightforward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6743700"/>
            <a:ext cx="4876678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Rectangle 46"/>
          <p:cNvSpPr/>
          <p:nvPr/>
        </p:nvSpPr>
        <p:spPr>
          <a:xfrm>
            <a:off x="4876678" y="6743700"/>
            <a:ext cx="3657508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Rectangle 47"/>
          <p:cNvSpPr/>
          <p:nvPr/>
        </p:nvSpPr>
        <p:spPr>
          <a:xfrm>
            <a:off x="8534186" y="6743700"/>
            <a:ext cx="3657508" cy="1143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143771" y="-952499"/>
            <a:ext cx="3809904" cy="3809999"/>
          </a:xfrm>
          <a:prstGeom prst="roundRect">
            <a:avLst>
              <a:gd name="adj" fmla="val 50000"/>
            </a:avLst>
          </a:prstGeom>
          <a:solidFill>
            <a:srgbClr val="F3E8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-571485" y="4476750"/>
            <a:ext cx="2857428" cy="2857500"/>
          </a:xfrm>
          <a:prstGeom prst="roundRect">
            <a:avLst>
              <a:gd name="adj" fmla="val 50000"/>
            </a:avLst>
          </a:prstGeom>
          <a:solidFill>
            <a:srgbClr val="ECFE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61980" y="533399"/>
            <a:ext cx="1485862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650"/>
              </a:spcAft>
            </a:pPr>
            <a:r>
              <a:rPr sz="837" b="1">
                <a:solidFill>
                  <a:srgbClr val="7C3AED"/>
                </a:solidFill>
                <a:latin typeface="Inter"/>
              </a:rPr>
              <a:t>Related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980" y="838200"/>
            <a:ext cx="10667733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2631" b="1">
                <a:solidFill>
                  <a:srgbClr val="1E3A8A"/>
                </a:solidFill>
                <a:latin typeface="Inter"/>
              </a:rPr>
              <a:t>Background &amp;</a:t>
            </a:r>
            <a:r>
              <a:rPr sz="2631" b="1">
                <a:solidFill>
                  <a:srgbClr val="06B6D4"/>
                </a:solidFill>
                <a:latin typeface="Inter"/>
              </a:rPr>
              <a:t> Literature Review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1980" y="1390650"/>
            <a:ext cx="6667333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650"/>
              </a:spcBef>
              <a:spcAft>
                <a:spcPts val="0"/>
              </a:spcAft>
            </a:pPr>
            <a:r>
              <a:rPr sz="1076" b="0">
                <a:solidFill>
                  <a:srgbClr val="64748B"/>
                </a:solidFill>
                <a:latin typeface="Inter"/>
              </a:rPr>
              <a:t>Key research contributions in construction safety monitoring using deep learning and computer vision.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1980" y="2286000"/>
            <a:ext cx="3428914" cy="2371725"/>
          </a:xfrm>
          <a:prstGeom prst="roundRect">
            <a:avLst>
              <a:gd name="adj" fmla="val 11244"/>
            </a:avLst>
          </a:prstGeom>
          <a:solidFill>
            <a:srgbClr val="FFFFFF"/>
          </a:solidFill>
          <a:ln w="41275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3543211" y="2486025"/>
            <a:ext cx="495287" cy="285750"/>
          </a:xfrm>
          <a:prstGeom prst="roundRect">
            <a:avLst>
              <a:gd name="adj" fmla="val 40000"/>
            </a:avLst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543211" y="2486025"/>
            <a:ext cx="495287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64748B"/>
                </a:solidFill>
                <a:latin typeface="Inter"/>
              </a:rPr>
              <a:t>2021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0575" y="2562224"/>
            <a:ext cx="457188" cy="457200"/>
          </a:xfrm>
          <a:prstGeom prst="roundRect">
            <a:avLst>
              <a:gd name="adj" fmla="val 41666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990575" y="3171825"/>
            <a:ext cx="297172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520"/>
              </a:spcAft>
            </a:pPr>
            <a:r>
              <a:rPr sz="897" b="1">
                <a:solidFill>
                  <a:srgbClr val="1F2937"/>
                </a:solidFill>
                <a:latin typeface="Inter"/>
              </a:rPr>
              <a:t>Fang et al.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575" y="3429000"/>
            <a:ext cx="2971725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Real-time helmet wearing detection using deep learning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90575" y="3914775"/>
            <a:ext cx="2971725" cy="514350"/>
          </a:xfrm>
          <a:prstGeom prst="roundRect">
            <a:avLst>
              <a:gd name="adj" fmla="val 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782930" y="4122420"/>
            <a:ext cx="514350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990575" y="3914775"/>
            <a:ext cx="2971725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780"/>
              </a:spcBef>
              <a:spcAft>
                <a:spcPts val="0"/>
              </a:spcAft>
            </a:pPr>
            <a:r>
              <a:rPr sz="717" b="0">
                <a:solidFill>
                  <a:srgbClr val="475569"/>
                </a:solidFill>
                <a:latin typeface="Inter"/>
              </a:rPr>
              <a:t>High accuracy helmet monitoring with CNN-based approach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381390" y="2286000"/>
            <a:ext cx="3428914" cy="2371725"/>
          </a:xfrm>
          <a:prstGeom prst="roundRect">
            <a:avLst>
              <a:gd name="adj" fmla="val 11244"/>
            </a:avLst>
          </a:prstGeom>
          <a:solidFill>
            <a:srgbClr val="FFFFFF"/>
          </a:solidFill>
          <a:ln w="41275">
            <a:solidFill>
              <a:srgbClr val="1E3A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7134046" y="2486025"/>
            <a:ext cx="523861" cy="285750"/>
          </a:xfrm>
          <a:prstGeom prst="roundRect">
            <a:avLst>
              <a:gd name="adj" fmla="val 40000"/>
            </a:avLst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7134046" y="2486025"/>
            <a:ext cx="52386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64748B"/>
                </a:solidFill>
                <a:latin typeface="Inter"/>
              </a:rPr>
              <a:t>2020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09984" y="2562224"/>
            <a:ext cx="457188" cy="457200"/>
          </a:xfrm>
          <a:prstGeom prst="roundRect">
            <a:avLst>
              <a:gd name="adj" fmla="val 41666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4609984" y="3171825"/>
            <a:ext cx="297172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520"/>
              </a:spcAft>
            </a:pPr>
            <a:r>
              <a:rPr sz="897" b="1">
                <a:solidFill>
                  <a:srgbClr val="1F2937"/>
                </a:solidFill>
                <a:latin typeface="Inter"/>
              </a:rPr>
              <a:t>Kim &amp; Lee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09984" y="3429000"/>
            <a:ext cx="2971725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Computer vision system for monitoring safety equipment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609984" y="3914775"/>
            <a:ext cx="2971725" cy="514350"/>
          </a:xfrm>
          <a:prstGeom prst="roundRect">
            <a:avLst>
              <a:gd name="adj" fmla="val 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 Same Side Corner Rectangle 24"/>
          <p:cNvSpPr/>
          <p:nvPr/>
        </p:nvSpPr>
        <p:spPr>
          <a:xfrm rot="16200000">
            <a:off x="4402339" y="4122420"/>
            <a:ext cx="514350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4609984" y="3914775"/>
            <a:ext cx="2971725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780"/>
              </a:spcBef>
              <a:spcAft>
                <a:spcPts val="0"/>
              </a:spcAft>
            </a:pPr>
            <a:r>
              <a:rPr sz="717" b="0">
                <a:solidFill>
                  <a:srgbClr val="475569"/>
                </a:solidFill>
                <a:latin typeface="Inter"/>
              </a:rPr>
              <a:t>Faster R-CNN for helmets and harnesses with automated alerts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000799" y="2286000"/>
            <a:ext cx="3428914" cy="2371725"/>
          </a:xfrm>
          <a:prstGeom prst="roundRect">
            <a:avLst>
              <a:gd name="adj" fmla="val 11244"/>
            </a:avLst>
          </a:prstGeom>
          <a:solidFill>
            <a:srgbClr val="FFFFFF"/>
          </a:solidFill>
          <a:ln w="41275">
            <a:solidFill>
              <a:srgbClr val="06B6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10753456" y="2486025"/>
            <a:ext cx="523861" cy="285750"/>
          </a:xfrm>
          <a:prstGeom prst="roundRect">
            <a:avLst>
              <a:gd name="adj" fmla="val 40000"/>
            </a:avLst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10753456" y="2486025"/>
            <a:ext cx="52386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64748B"/>
                </a:solidFill>
                <a:latin typeface="Inter"/>
              </a:rPr>
              <a:t>2022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229394" y="2562224"/>
            <a:ext cx="457188" cy="457200"/>
          </a:xfrm>
          <a:prstGeom prst="roundRect">
            <a:avLst>
              <a:gd name="adj" fmla="val 41666"/>
            </a:avLst>
          </a:prstGeom>
          <a:solidFill>
            <a:srgbClr val="CFF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2740" y="2695575"/>
            <a:ext cx="190495" cy="19049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229394" y="3171825"/>
            <a:ext cx="297172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520"/>
              </a:spcAft>
            </a:pPr>
            <a:r>
              <a:rPr sz="897" b="1">
                <a:solidFill>
                  <a:srgbClr val="1F2937"/>
                </a:solidFill>
                <a:latin typeface="Inter"/>
              </a:rPr>
              <a:t>Zhou &amp; Chen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29394" y="3429000"/>
            <a:ext cx="2971725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PPE compliance monitoring using YOLO-based models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229394" y="3914775"/>
            <a:ext cx="2971725" cy="514350"/>
          </a:xfrm>
          <a:prstGeom prst="roundRect">
            <a:avLst>
              <a:gd name="adj" fmla="val 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 Same Side Corner Rectangle 34"/>
          <p:cNvSpPr/>
          <p:nvPr/>
        </p:nvSpPr>
        <p:spPr>
          <a:xfrm rot="16200000">
            <a:off x="8021749" y="4122420"/>
            <a:ext cx="514350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8229394" y="3914775"/>
            <a:ext cx="2971725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780"/>
              </a:spcBef>
              <a:spcAft>
                <a:spcPts val="0"/>
              </a:spcAft>
            </a:pPr>
            <a:r>
              <a:rPr sz="717" b="0">
                <a:solidFill>
                  <a:srgbClr val="475569"/>
                </a:solidFill>
                <a:latin typeface="Inter"/>
              </a:rPr>
              <a:t>Fine-tuned YOLOv5 with good mAP and real-time performance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61980" y="4886325"/>
            <a:ext cx="3428914" cy="1876425"/>
          </a:xfrm>
          <a:prstGeom prst="roundRect">
            <a:avLst>
              <a:gd name="adj" fmla="val 13145"/>
            </a:avLst>
          </a:prstGeom>
          <a:solidFill>
            <a:srgbClr val="FFFFFF"/>
          </a:solidFill>
          <a:ln w="41275">
            <a:solidFill>
              <a:srgbClr val="1E3A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Rounded Rectangle 37"/>
          <p:cNvSpPr/>
          <p:nvPr/>
        </p:nvSpPr>
        <p:spPr>
          <a:xfrm>
            <a:off x="3543211" y="5086350"/>
            <a:ext cx="495287" cy="285750"/>
          </a:xfrm>
          <a:prstGeom prst="roundRect">
            <a:avLst>
              <a:gd name="adj" fmla="val 40000"/>
            </a:avLst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TextBox 38"/>
          <p:cNvSpPr txBox="1"/>
          <p:nvPr/>
        </p:nvSpPr>
        <p:spPr>
          <a:xfrm>
            <a:off x="3543211" y="5086350"/>
            <a:ext cx="495287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64748B"/>
                </a:solidFill>
                <a:latin typeface="Inter"/>
              </a:rPr>
              <a:t>2021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990575" y="5162550"/>
            <a:ext cx="457188" cy="457200"/>
          </a:xfrm>
          <a:prstGeom prst="roundRect">
            <a:avLst>
              <a:gd name="adj" fmla="val 41666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21" y="5295899"/>
            <a:ext cx="190495" cy="19049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90575" y="5772150"/>
            <a:ext cx="297172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520"/>
              </a:spcAft>
            </a:pPr>
            <a:r>
              <a:rPr sz="897" b="1">
                <a:solidFill>
                  <a:srgbClr val="1F2937"/>
                </a:solidFill>
                <a:latin typeface="Inter"/>
              </a:rPr>
              <a:t>Wang et al.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90575" y="6029325"/>
            <a:ext cx="297172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Fast PPE detection for construction sites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90575" y="6334125"/>
            <a:ext cx="2971725" cy="352424"/>
          </a:xfrm>
          <a:prstGeom prst="roundRect">
            <a:avLst>
              <a:gd name="adj" fmla="val 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Round Same Side Corner Rectangle 44"/>
          <p:cNvSpPr/>
          <p:nvPr/>
        </p:nvSpPr>
        <p:spPr>
          <a:xfrm rot="16200000">
            <a:off x="863893" y="6460807"/>
            <a:ext cx="352424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TextBox 45"/>
          <p:cNvSpPr txBox="1"/>
          <p:nvPr/>
        </p:nvSpPr>
        <p:spPr>
          <a:xfrm>
            <a:off x="990575" y="6334125"/>
            <a:ext cx="2971725" cy="3524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780"/>
              </a:spcBef>
              <a:spcAft>
                <a:spcPts val="0"/>
              </a:spcAft>
            </a:pPr>
            <a:r>
              <a:rPr sz="717" b="0">
                <a:solidFill>
                  <a:srgbClr val="475569"/>
                </a:solidFill>
                <a:latin typeface="Inter"/>
              </a:rPr>
              <a:t>YOLOv5s gives best speed-accuracy balance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381390" y="4886325"/>
            <a:ext cx="3428914" cy="1876425"/>
          </a:xfrm>
          <a:prstGeom prst="roundRect">
            <a:avLst>
              <a:gd name="adj" fmla="val 13145"/>
            </a:avLst>
          </a:prstGeom>
          <a:solidFill>
            <a:srgbClr val="FFFFFF"/>
          </a:solidFill>
          <a:ln w="41275">
            <a:solidFill>
              <a:srgbClr val="7C3AE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Rounded Rectangle 47"/>
          <p:cNvSpPr/>
          <p:nvPr/>
        </p:nvSpPr>
        <p:spPr>
          <a:xfrm>
            <a:off x="7134046" y="5086350"/>
            <a:ext cx="523861" cy="285750"/>
          </a:xfrm>
          <a:prstGeom prst="roundRect">
            <a:avLst>
              <a:gd name="adj" fmla="val 40000"/>
            </a:avLst>
          </a:prstGeom>
          <a:solidFill>
            <a:srgbClr val="F1F5F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TextBox 48"/>
          <p:cNvSpPr txBox="1"/>
          <p:nvPr/>
        </p:nvSpPr>
        <p:spPr>
          <a:xfrm>
            <a:off x="7134046" y="5086350"/>
            <a:ext cx="52386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170"/>
              </a:lnSpc>
              <a:spcBef>
                <a:spcPts val="0"/>
              </a:spcBef>
              <a:spcAft>
                <a:spcPts val="0"/>
              </a:spcAft>
            </a:pPr>
            <a:r>
              <a:rPr sz="717" b="1">
                <a:solidFill>
                  <a:srgbClr val="64748B"/>
                </a:solidFill>
                <a:latin typeface="Inter"/>
              </a:rPr>
              <a:t>2023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609984" y="5162550"/>
            <a:ext cx="457188" cy="457200"/>
          </a:xfrm>
          <a:prstGeom prst="roundRect">
            <a:avLst>
              <a:gd name="adj" fmla="val 41666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806" y="5295899"/>
            <a:ext cx="219069" cy="19049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09984" y="5772150"/>
            <a:ext cx="297172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520"/>
              </a:spcAft>
            </a:pPr>
            <a:r>
              <a:rPr sz="897" b="1">
                <a:solidFill>
                  <a:srgbClr val="1F2937"/>
                </a:solidFill>
                <a:latin typeface="Inter"/>
              </a:rPr>
              <a:t>Lee et al.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609984" y="6029325"/>
            <a:ext cx="2971725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Real-time PPE compliance detection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4609984" y="6334125"/>
            <a:ext cx="2971725" cy="352424"/>
          </a:xfrm>
          <a:prstGeom prst="roundRect">
            <a:avLst>
              <a:gd name="adj" fmla="val 0"/>
            </a:avLst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5" name="Round Same Side Corner Rectangle 54"/>
          <p:cNvSpPr/>
          <p:nvPr/>
        </p:nvSpPr>
        <p:spPr>
          <a:xfrm rot="16200000">
            <a:off x="4483302" y="6460807"/>
            <a:ext cx="352424" cy="990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6" name="TextBox 55"/>
          <p:cNvSpPr txBox="1"/>
          <p:nvPr/>
        </p:nvSpPr>
        <p:spPr>
          <a:xfrm>
            <a:off x="4609984" y="6334125"/>
            <a:ext cx="2971725" cy="3524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780"/>
              </a:spcBef>
              <a:spcAft>
                <a:spcPts val="0"/>
              </a:spcAft>
            </a:pPr>
            <a:r>
              <a:rPr sz="717" b="0">
                <a:solidFill>
                  <a:srgbClr val="475569"/>
                </a:solidFill>
                <a:latin typeface="Inter"/>
              </a:rPr>
              <a:t>YOLOv7 performs best for helmets and vests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943652" y="5322570"/>
            <a:ext cx="3486061" cy="742950"/>
          </a:xfrm>
          <a:prstGeom prst="roundRect">
            <a:avLst>
              <a:gd name="adj" fmla="val 25641"/>
            </a:avLst>
          </a:prstGeom>
          <a:solidFill>
            <a:srgbClr val="F0F9FF"/>
          </a:solidFill>
          <a:ln w="8255">
            <a:solidFill>
              <a:srgbClr val="BAE6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8" name="Rounded Rectangle 57"/>
          <p:cNvSpPr/>
          <p:nvPr/>
        </p:nvSpPr>
        <p:spPr>
          <a:xfrm>
            <a:off x="8134145" y="5509261"/>
            <a:ext cx="380990" cy="380999"/>
          </a:xfrm>
          <a:prstGeom prst="roundRect">
            <a:avLst>
              <a:gd name="adj" fmla="val 4000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8443" y="5614035"/>
            <a:ext cx="152396" cy="17145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648483" y="5490210"/>
            <a:ext cx="9753356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130"/>
              </a:spcAft>
            </a:pPr>
            <a:r>
              <a:rPr sz="777" b="1">
                <a:solidFill>
                  <a:srgbClr val="0E7490"/>
                </a:solidFill>
                <a:latin typeface="Inter"/>
              </a:rPr>
              <a:t>Dataset Used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678838" y="5615854"/>
            <a:ext cx="2522281" cy="45538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7" b="0" dirty="0">
                <a:solidFill>
                  <a:srgbClr val="334155"/>
                </a:solidFill>
                <a:latin typeface="Inter"/>
              </a:rPr>
              <a:t>Construction Site Safety Image Dataset (Kaggle/</a:t>
            </a:r>
            <a:r>
              <a:rPr sz="897" b="0" dirty="0" err="1">
                <a:solidFill>
                  <a:srgbClr val="334155"/>
                </a:solidFill>
                <a:latin typeface="Inter"/>
              </a:rPr>
              <a:t>Roboflow</a:t>
            </a:r>
            <a:r>
              <a:rPr sz="897" b="0" dirty="0">
                <a:solidFill>
                  <a:srgbClr val="334155"/>
                </a:solidFill>
                <a:latin typeface="Inter"/>
              </a:rPr>
              <a:t>) - Sanyal, 2022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0" y="8553450"/>
            <a:ext cx="3657508" cy="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3" name="Rectangle 62"/>
          <p:cNvSpPr/>
          <p:nvPr/>
        </p:nvSpPr>
        <p:spPr>
          <a:xfrm>
            <a:off x="3657508" y="8553450"/>
            <a:ext cx="3657508" cy="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4" name="Rectangle 63"/>
          <p:cNvSpPr/>
          <p:nvPr/>
        </p:nvSpPr>
        <p:spPr>
          <a:xfrm>
            <a:off x="7315017" y="8553450"/>
            <a:ext cx="4876678" cy="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5" name="Picture 64" descr="image.png">
            <a:extLst>
              <a:ext uri="{FF2B5EF4-FFF2-40B4-BE49-F238E27FC236}">
                <a16:creationId xmlns:a16="http://schemas.microsoft.com/office/drawing/2014/main" id="{181AAEE9-6AEF-79DB-1EE9-0ED0536AD5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952" y="2695595"/>
            <a:ext cx="219069" cy="190499"/>
          </a:xfrm>
          <a:prstGeom prst="rect">
            <a:avLst/>
          </a:prstGeom>
        </p:spPr>
      </p:pic>
      <p:pic>
        <p:nvPicPr>
          <p:cNvPr id="67" name="Picture 66" descr="image.png">
            <a:extLst>
              <a:ext uri="{FF2B5EF4-FFF2-40B4-BE49-F238E27FC236}">
                <a16:creationId xmlns:a16="http://schemas.microsoft.com/office/drawing/2014/main" id="{EACE04FE-C425-F9FE-2FC9-1C3078D028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331" y="2679503"/>
            <a:ext cx="219069" cy="1904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542925"/>
            <a:ext cx="1409664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520"/>
              </a:spcAft>
            </a:pPr>
            <a:r>
              <a:rPr sz="777" b="1">
                <a:solidFill>
                  <a:srgbClr val="7C3AED"/>
                </a:solidFill>
                <a:latin typeface="Inter"/>
              </a:rPr>
              <a:t>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33" y="809625"/>
            <a:ext cx="2714557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665"/>
              </a:lnSpc>
              <a:spcBef>
                <a:spcPts val="0"/>
              </a:spcBef>
              <a:spcAft>
                <a:spcPts val="0"/>
              </a:spcAft>
            </a:pPr>
            <a:r>
              <a:rPr sz="2272" b="1">
                <a:solidFill>
                  <a:srgbClr val="1E3A8A"/>
                </a:solidFill>
                <a:latin typeface="Inter"/>
              </a:rPr>
              <a:t>Dataset Details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751589" y="3990974"/>
            <a:ext cx="4057548" cy="723900"/>
          </a:xfrm>
          <a:prstGeom prst="roundRect">
            <a:avLst>
              <a:gd name="adj" fmla="val 31578"/>
            </a:avLst>
          </a:prstGeom>
          <a:gradFill rotWithShape="1">
            <a:gsLst>
              <a:gs pos="0">
                <a:srgbClr val="F0F9FF"/>
              </a:gs>
              <a:gs pos="100000">
                <a:srgbClr val="E0F2FE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4455679" y="4286884"/>
            <a:ext cx="7239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4980183" y="4143375"/>
            <a:ext cx="363845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7" b="1">
                <a:solidFill>
                  <a:srgbClr val="0E7490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897" b="1">
                <a:solidFill>
                  <a:srgbClr val="0E7490"/>
                </a:solidFill>
                <a:latin typeface="Inter"/>
              </a:rPr>
              <a:t> Construction Site Safety Image Dataset 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0183" y="4171950"/>
            <a:ext cx="123821" cy="142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0183" y="4371975"/>
            <a:ext cx="363845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13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Source: Kaggle (Sanyal, 2022) • YOLO Format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843" y="1409700"/>
            <a:ext cx="4057548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78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956" b="1">
                <a:solidFill>
                  <a:srgbClr val="1F2937"/>
                </a:solidFill>
                <a:latin typeface="Inter"/>
              </a:rPr>
              <a:t> Compliance Classes 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43" y="1447800"/>
            <a:ext cx="152396" cy="1524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23843" y="1752600"/>
            <a:ext cx="1981150" cy="476249"/>
          </a:xfrm>
          <a:prstGeom prst="roundRect">
            <a:avLst>
              <a:gd name="adj" fmla="val 32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466714" y="1857374"/>
            <a:ext cx="266693" cy="266699"/>
          </a:xfrm>
          <a:prstGeom prst="roundRect">
            <a:avLst>
              <a:gd name="adj" fmla="val 42857"/>
            </a:avLst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828655" y="1885949"/>
            <a:ext cx="447663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Helmet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24003" y="1885949"/>
            <a:ext cx="238119" cy="219074"/>
          </a:xfrm>
          <a:prstGeom prst="roundRect">
            <a:avLst>
              <a:gd name="adj" fmla="val 34782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924003" y="1885949"/>
            <a:ext cx="2381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1E3A8A"/>
                </a:solidFill>
                <a:latin typeface="Inter"/>
              </a:rPr>
              <a:t>✓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400241" y="1752600"/>
            <a:ext cx="1981150" cy="476249"/>
          </a:xfrm>
          <a:prstGeom prst="roundRect">
            <a:avLst>
              <a:gd name="adj" fmla="val 32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2543113" y="1857374"/>
            <a:ext cx="266693" cy="266699"/>
          </a:xfrm>
          <a:prstGeom prst="roundRect">
            <a:avLst>
              <a:gd name="adj" fmla="val 42857"/>
            </a:avLst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2905053" y="1885949"/>
            <a:ext cx="428614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Gloves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000401" y="1885949"/>
            <a:ext cx="238119" cy="219074"/>
          </a:xfrm>
          <a:prstGeom prst="roundRect">
            <a:avLst>
              <a:gd name="adj" fmla="val 34782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4000401" y="1885949"/>
            <a:ext cx="2381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1E3A8A"/>
                </a:solidFill>
                <a:latin typeface="Inter"/>
              </a:rPr>
              <a:t>✓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23843" y="2324099"/>
            <a:ext cx="1981150" cy="476249"/>
          </a:xfrm>
          <a:prstGeom prst="roundRect">
            <a:avLst>
              <a:gd name="adj" fmla="val 32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466714" y="2428875"/>
            <a:ext cx="266693" cy="266699"/>
          </a:xfrm>
          <a:prstGeom prst="roundRect">
            <a:avLst>
              <a:gd name="adj" fmla="val 42857"/>
            </a:avLst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828655" y="2457450"/>
            <a:ext cx="27621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Vest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924003" y="2457450"/>
            <a:ext cx="238119" cy="219074"/>
          </a:xfrm>
          <a:prstGeom prst="roundRect">
            <a:avLst>
              <a:gd name="adj" fmla="val 34782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1924003" y="2457450"/>
            <a:ext cx="2381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1E3A8A"/>
                </a:solidFill>
                <a:latin typeface="Inter"/>
              </a:rPr>
              <a:t>✓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400241" y="2324099"/>
            <a:ext cx="1981150" cy="476249"/>
          </a:xfrm>
          <a:prstGeom prst="roundRect">
            <a:avLst>
              <a:gd name="adj" fmla="val 32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2543113" y="2428875"/>
            <a:ext cx="266693" cy="266699"/>
          </a:xfrm>
          <a:prstGeom prst="roundRect">
            <a:avLst>
              <a:gd name="adj" fmla="val 42857"/>
            </a:avLst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261" y="2495549"/>
            <a:ext cx="152396" cy="12382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905053" y="2457450"/>
            <a:ext cx="36194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Boots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000401" y="2457450"/>
            <a:ext cx="238119" cy="219074"/>
          </a:xfrm>
          <a:prstGeom prst="roundRect">
            <a:avLst>
              <a:gd name="adj" fmla="val 34782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TextBox 33"/>
          <p:cNvSpPr txBox="1"/>
          <p:nvPr/>
        </p:nvSpPr>
        <p:spPr>
          <a:xfrm>
            <a:off x="4000401" y="2457450"/>
            <a:ext cx="2381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1E3A8A"/>
                </a:solidFill>
                <a:latin typeface="Inter"/>
              </a:rPr>
              <a:t>✓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23843" y="2895599"/>
            <a:ext cx="1981150" cy="476249"/>
          </a:xfrm>
          <a:prstGeom prst="roundRect">
            <a:avLst>
              <a:gd name="adj" fmla="val 32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ounded Rectangle 35"/>
          <p:cNvSpPr/>
          <p:nvPr/>
        </p:nvSpPr>
        <p:spPr>
          <a:xfrm>
            <a:off x="466714" y="3000375"/>
            <a:ext cx="266693" cy="266699"/>
          </a:xfrm>
          <a:prstGeom prst="roundRect">
            <a:avLst>
              <a:gd name="adj" fmla="val 42857"/>
            </a:avLst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88" y="3067049"/>
            <a:ext cx="142871" cy="12382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28655" y="3028950"/>
            <a:ext cx="523861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Goggles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924003" y="3028950"/>
            <a:ext cx="238119" cy="219074"/>
          </a:xfrm>
          <a:prstGeom prst="roundRect">
            <a:avLst>
              <a:gd name="adj" fmla="val 34782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1924003" y="3028950"/>
            <a:ext cx="2381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1E3A8A"/>
                </a:solidFill>
                <a:latin typeface="Inter"/>
              </a:rPr>
              <a:t>✓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400241" y="2895599"/>
            <a:ext cx="1981150" cy="476249"/>
          </a:xfrm>
          <a:prstGeom prst="roundRect">
            <a:avLst>
              <a:gd name="adj" fmla="val 32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2" name="Rounded Rectangle 41"/>
          <p:cNvSpPr/>
          <p:nvPr/>
        </p:nvSpPr>
        <p:spPr>
          <a:xfrm>
            <a:off x="2543113" y="3000375"/>
            <a:ext cx="266693" cy="266699"/>
          </a:xfrm>
          <a:prstGeom prst="roundRect">
            <a:avLst>
              <a:gd name="adj" fmla="val 42857"/>
            </a:avLst>
          </a:prstGeom>
          <a:solidFill>
            <a:srgbClr val="D1FA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9311" y="3067049"/>
            <a:ext cx="104772" cy="12382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905053" y="3028950"/>
            <a:ext cx="43813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Person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00401" y="3028950"/>
            <a:ext cx="238119" cy="219074"/>
          </a:xfrm>
          <a:prstGeom prst="roundRect">
            <a:avLst>
              <a:gd name="adj" fmla="val 34782"/>
            </a:avLst>
          </a:prstGeom>
          <a:solidFill>
            <a:srgbClr val="DBEA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TextBox 45"/>
          <p:cNvSpPr txBox="1"/>
          <p:nvPr/>
        </p:nvSpPr>
        <p:spPr>
          <a:xfrm>
            <a:off x="4000401" y="3028950"/>
            <a:ext cx="2381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1E3A8A"/>
                </a:solidFill>
                <a:latin typeface="Inter"/>
              </a:rPr>
              <a:t>✓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38579" y="1600200"/>
            <a:ext cx="4057548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520"/>
              </a:spcBef>
              <a:spcAft>
                <a:spcPts val="780"/>
              </a:spcAft>
            </a:pPr>
            <a:r>
              <a:rPr sz="956" b="1">
                <a:solidFill>
                  <a:srgbClr val="1F2937"/>
                </a:solidFill>
                <a:latin typeface="Inter"/>
              </a:rPr>
              <a:t> </a:t>
            </a:r>
            <a:r>
              <a:rPr sz="1104"/>
              <a:t>  </a:t>
            </a:r>
            <a:r>
              <a:rPr sz="956" b="1">
                <a:solidFill>
                  <a:srgbClr val="1F2937"/>
                </a:solidFill>
                <a:latin typeface="Inter"/>
              </a:rPr>
              <a:t> Non-Compliance Classes 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579" y="1638300"/>
            <a:ext cx="152396" cy="152400"/>
          </a:xfrm>
          <a:prstGeom prst="rect">
            <a:avLst/>
          </a:prstGeom>
        </p:spPr>
      </p:pic>
      <p:sp>
        <p:nvSpPr>
          <p:cNvPr id="49" name="Rounded Rectangle 48"/>
          <p:cNvSpPr/>
          <p:nvPr/>
        </p:nvSpPr>
        <p:spPr>
          <a:xfrm>
            <a:off x="4838579" y="1943100"/>
            <a:ext cx="1981150" cy="476249"/>
          </a:xfrm>
          <a:prstGeom prst="roundRect">
            <a:avLst>
              <a:gd name="adj" fmla="val 32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0" name="Rounded Rectangle 49"/>
          <p:cNvSpPr/>
          <p:nvPr/>
        </p:nvSpPr>
        <p:spPr>
          <a:xfrm>
            <a:off x="4981450" y="2047874"/>
            <a:ext cx="266693" cy="266699"/>
          </a:xfrm>
          <a:prstGeom prst="roundRect">
            <a:avLst>
              <a:gd name="adj" fmla="val 42857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7649" y="2114550"/>
            <a:ext cx="104772" cy="12382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343391" y="2076449"/>
            <a:ext cx="31431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none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438739" y="2076449"/>
            <a:ext cx="238119" cy="219074"/>
          </a:xfrm>
          <a:prstGeom prst="roundRect">
            <a:avLst>
              <a:gd name="adj" fmla="val 34782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6438739" y="2076449"/>
            <a:ext cx="2381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DC2626"/>
                </a:solidFill>
                <a:latin typeface="Inter"/>
              </a:rPr>
              <a:t>✗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914977" y="1943100"/>
            <a:ext cx="1981150" cy="476249"/>
          </a:xfrm>
          <a:prstGeom prst="roundRect">
            <a:avLst>
              <a:gd name="adj" fmla="val 32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6" name="Rounded Rectangle 55"/>
          <p:cNvSpPr/>
          <p:nvPr/>
        </p:nvSpPr>
        <p:spPr>
          <a:xfrm>
            <a:off x="7057849" y="2047874"/>
            <a:ext cx="266693" cy="266699"/>
          </a:xfrm>
          <a:prstGeom prst="roundRect">
            <a:avLst>
              <a:gd name="adj" fmla="val 42857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3571" y="2114550"/>
            <a:ext cx="95247" cy="12382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419789" y="2076449"/>
            <a:ext cx="647683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no_helmet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8515137" y="2076449"/>
            <a:ext cx="238119" cy="219074"/>
          </a:xfrm>
          <a:prstGeom prst="roundRect">
            <a:avLst>
              <a:gd name="adj" fmla="val 34782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0" name="TextBox 59"/>
          <p:cNvSpPr txBox="1"/>
          <p:nvPr/>
        </p:nvSpPr>
        <p:spPr>
          <a:xfrm>
            <a:off x="8515137" y="2076449"/>
            <a:ext cx="2381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DC2626"/>
                </a:solidFill>
                <a:latin typeface="Inter"/>
              </a:rPr>
              <a:t>✗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4838579" y="2514600"/>
            <a:ext cx="1981150" cy="476249"/>
          </a:xfrm>
          <a:prstGeom prst="roundRect">
            <a:avLst>
              <a:gd name="adj" fmla="val 32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2" name="Rounded Rectangle 61"/>
          <p:cNvSpPr/>
          <p:nvPr/>
        </p:nvSpPr>
        <p:spPr>
          <a:xfrm>
            <a:off x="4981450" y="2619375"/>
            <a:ext cx="266693" cy="266699"/>
          </a:xfrm>
          <a:prstGeom prst="roundRect">
            <a:avLst>
              <a:gd name="adj" fmla="val 42857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7173" y="2686050"/>
            <a:ext cx="95247" cy="12382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343391" y="2647950"/>
            <a:ext cx="65720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no_goggle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438739" y="2647950"/>
            <a:ext cx="238119" cy="219074"/>
          </a:xfrm>
          <a:prstGeom prst="roundRect">
            <a:avLst>
              <a:gd name="adj" fmla="val 34782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6" name="TextBox 65"/>
          <p:cNvSpPr txBox="1"/>
          <p:nvPr/>
        </p:nvSpPr>
        <p:spPr>
          <a:xfrm>
            <a:off x="6438739" y="2647950"/>
            <a:ext cx="2381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DC2626"/>
                </a:solidFill>
                <a:latin typeface="Inter"/>
              </a:rPr>
              <a:t>✗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914977" y="2514600"/>
            <a:ext cx="1981150" cy="476249"/>
          </a:xfrm>
          <a:prstGeom prst="roundRect">
            <a:avLst>
              <a:gd name="adj" fmla="val 32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8" name="Rounded Rectangle 67"/>
          <p:cNvSpPr/>
          <p:nvPr/>
        </p:nvSpPr>
        <p:spPr>
          <a:xfrm>
            <a:off x="7057849" y="2619375"/>
            <a:ext cx="266693" cy="266699"/>
          </a:xfrm>
          <a:prstGeom prst="roundRect">
            <a:avLst>
              <a:gd name="adj" fmla="val 42857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3571" y="2686050"/>
            <a:ext cx="95247" cy="12382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7419789" y="2647950"/>
            <a:ext cx="628634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no_gloves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8515137" y="2647950"/>
            <a:ext cx="238119" cy="219074"/>
          </a:xfrm>
          <a:prstGeom prst="roundRect">
            <a:avLst>
              <a:gd name="adj" fmla="val 34782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2" name="TextBox 71"/>
          <p:cNvSpPr txBox="1"/>
          <p:nvPr/>
        </p:nvSpPr>
        <p:spPr>
          <a:xfrm>
            <a:off x="8515137" y="2647950"/>
            <a:ext cx="2381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DC2626"/>
                </a:solidFill>
                <a:latin typeface="Inter"/>
              </a:rPr>
              <a:t>✗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838579" y="3086100"/>
            <a:ext cx="1981150" cy="476249"/>
          </a:xfrm>
          <a:prstGeom prst="roundRect">
            <a:avLst>
              <a:gd name="adj" fmla="val 32000"/>
            </a:avLst>
          </a:prstGeom>
          <a:solidFill>
            <a:srgbClr val="F8FAFC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4" name="Rounded Rectangle 73"/>
          <p:cNvSpPr/>
          <p:nvPr/>
        </p:nvSpPr>
        <p:spPr>
          <a:xfrm>
            <a:off x="4981450" y="3190875"/>
            <a:ext cx="266693" cy="266699"/>
          </a:xfrm>
          <a:prstGeom prst="roundRect">
            <a:avLst>
              <a:gd name="adj" fmla="val 42857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5" name="Picture 74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7173" y="3257550"/>
            <a:ext cx="95247" cy="12382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343391" y="3219450"/>
            <a:ext cx="581010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34155"/>
                </a:solidFill>
                <a:latin typeface="Inter"/>
              </a:rPr>
              <a:t>no_boots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6438739" y="3219450"/>
            <a:ext cx="238119" cy="219074"/>
          </a:xfrm>
          <a:prstGeom prst="roundRect">
            <a:avLst>
              <a:gd name="adj" fmla="val 34782"/>
            </a:avLst>
          </a:prstGeom>
          <a:solidFill>
            <a:srgbClr val="FEE2E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8" name="TextBox 77"/>
          <p:cNvSpPr txBox="1"/>
          <p:nvPr/>
        </p:nvSpPr>
        <p:spPr>
          <a:xfrm>
            <a:off x="6438739" y="3219450"/>
            <a:ext cx="2381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657" b="1">
                <a:solidFill>
                  <a:srgbClr val="DC2626"/>
                </a:solidFill>
                <a:latin typeface="Inter"/>
              </a:rPr>
              <a:t>✗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323843" y="4057649"/>
            <a:ext cx="4057548" cy="657225"/>
          </a:xfrm>
          <a:prstGeom prst="roundRect">
            <a:avLst>
              <a:gd name="adj" fmla="val 28985"/>
            </a:avLst>
          </a:prstGeom>
          <a:solidFill>
            <a:srgbClr val="FFFFFF"/>
          </a:solidFill>
          <a:ln w="8255">
            <a:solidFill>
              <a:srgbClr val="E2E8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0" name="Rounded Rectangle 79"/>
          <p:cNvSpPr/>
          <p:nvPr/>
        </p:nvSpPr>
        <p:spPr>
          <a:xfrm>
            <a:off x="485764" y="4219573"/>
            <a:ext cx="342891" cy="342900"/>
          </a:xfrm>
          <a:prstGeom prst="roundRect">
            <a:avLst>
              <a:gd name="adj" fmla="val 44444"/>
            </a:avLst>
          </a:prstGeom>
          <a:solidFill>
            <a:srgbClr val="F3E8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061" y="4314824"/>
            <a:ext cx="114297" cy="15240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942953" y="4200524"/>
            <a:ext cx="3276518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235"/>
              </a:lnSpc>
              <a:spcBef>
                <a:spcPts val="0"/>
              </a:spcBef>
              <a:spcAft>
                <a:spcPts val="0"/>
              </a:spcAft>
            </a:pPr>
            <a:r>
              <a:rPr sz="837" b="0">
                <a:solidFill>
                  <a:srgbClr val="374151"/>
                </a:solidFill>
                <a:latin typeface="Inter"/>
              </a:rPr>
              <a:t> </a:t>
            </a:r>
            <a:r>
              <a:rPr sz="837" b="1">
                <a:solidFill>
                  <a:srgbClr val="7C3AED"/>
                </a:solidFill>
                <a:latin typeface="Inter"/>
              </a:rPr>
              <a:t>YOLO Format:</a:t>
            </a:r>
            <a:r>
              <a:rPr sz="837" b="0">
                <a:solidFill>
                  <a:srgbClr val="374151"/>
                </a:solidFill>
                <a:latin typeface="Inter"/>
              </a:rPr>
              <a:t> Images + .txt annotations ready for training 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9000900" y="800100"/>
            <a:ext cx="2619309" cy="4762500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 w="24765">
            <a:solidFill>
              <a:srgbClr val="F8FAF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4" name="TextBox 83"/>
          <p:cNvSpPr txBox="1"/>
          <p:nvPr/>
        </p:nvSpPr>
        <p:spPr>
          <a:xfrm>
            <a:off x="9439039" y="5695949"/>
            <a:ext cx="2181170" cy="3714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235"/>
              </a:lnSpc>
              <a:spcBef>
                <a:spcPts val="910"/>
              </a:spcBef>
              <a:spcAft>
                <a:spcPts val="0"/>
              </a:spcAft>
            </a:pPr>
            <a:r>
              <a:rPr sz="777" b="0">
                <a:solidFill>
                  <a:srgbClr val="64748B"/>
                </a:solidFill>
                <a:latin typeface="Inter"/>
              </a:rPr>
              <a:t>Real construction scenes with labeled PPE detection</a:t>
            </a:r>
          </a:p>
        </p:txBody>
      </p:sp>
      <p:sp>
        <p:nvSpPr>
          <p:cNvPr id="85" name="Rectangle 84"/>
          <p:cNvSpPr/>
          <p:nvPr/>
        </p:nvSpPr>
        <p:spPr>
          <a:xfrm>
            <a:off x="0" y="6743700"/>
            <a:ext cx="6095847" cy="114300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6" name="Rectangle 85"/>
          <p:cNvSpPr/>
          <p:nvPr/>
        </p:nvSpPr>
        <p:spPr>
          <a:xfrm>
            <a:off x="6095847" y="6743700"/>
            <a:ext cx="6095847" cy="11430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8" name="Picture 87" descr="image.png">
            <a:extLst>
              <a:ext uri="{FF2B5EF4-FFF2-40B4-BE49-F238E27FC236}">
                <a16:creationId xmlns:a16="http://schemas.microsoft.com/office/drawing/2014/main" id="{420B7111-C5FA-061F-39FE-35B29077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89" y="1954530"/>
            <a:ext cx="152396" cy="123824"/>
          </a:xfrm>
          <a:prstGeom prst="rect">
            <a:avLst/>
          </a:prstGeom>
        </p:spPr>
      </p:pic>
      <p:pic>
        <p:nvPicPr>
          <p:cNvPr id="89" name="Picture 88" descr="image.png">
            <a:extLst>
              <a:ext uri="{FF2B5EF4-FFF2-40B4-BE49-F238E27FC236}">
                <a16:creationId xmlns:a16="http://schemas.microsoft.com/office/drawing/2014/main" id="{7AC1E1CD-B321-7208-8415-6BC9B19DEF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88" y="2514600"/>
            <a:ext cx="142871" cy="123824"/>
          </a:xfrm>
          <a:prstGeom prst="rect">
            <a:avLst/>
          </a:prstGeom>
        </p:spPr>
      </p:pic>
      <p:pic>
        <p:nvPicPr>
          <p:cNvPr id="90" name="Picture 89" descr="image.png">
            <a:extLst>
              <a:ext uri="{FF2B5EF4-FFF2-40B4-BE49-F238E27FC236}">
                <a16:creationId xmlns:a16="http://schemas.microsoft.com/office/drawing/2014/main" id="{1A4CF4A4-85E9-DF66-683E-BDDF6CB85B9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548" y="1992630"/>
            <a:ext cx="142871" cy="1238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1392</Words>
  <Application>Microsoft Office PowerPoint</Application>
  <PresentationFormat>Widescreen</PresentationFormat>
  <Paragraphs>369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mohamed ibrahim</dc:creator>
  <cp:keywords/>
  <dc:description>generated using python-pptx</dc:description>
  <cp:lastModifiedBy>Mohamed ibrahim</cp:lastModifiedBy>
  <cp:revision>4</cp:revision>
  <dcterms:created xsi:type="dcterms:W3CDTF">2013-01-27T09:14:16Z</dcterms:created>
  <dcterms:modified xsi:type="dcterms:W3CDTF">2025-12-24T08:51:48Z</dcterms:modified>
  <cp:category/>
</cp:coreProperties>
</file>